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859" r:id="rId2"/>
    <p:sldId id="1011" r:id="rId3"/>
    <p:sldId id="1012" r:id="rId4"/>
    <p:sldId id="1042" r:id="rId5"/>
    <p:sldId id="1016" r:id="rId6"/>
    <p:sldId id="1017" r:id="rId7"/>
    <p:sldId id="1040" r:id="rId8"/>
    <p:sldId id="1045" r:id="rId9"/>
    <p:sldId id="1019" r:id="rId10"/>
    <p:sldId id="1020" r:id="rId11"/>
    <p:sldId id="1021" r:id="rId12"/>
    <p:sldId id="1046" r:id="rId13"/>
    <p:sldId id="1022" r:id="rId14"/>
    <p:sldId id="1024" r:id="rId15"/>
    <p:sldId id="1025" r:id="rId16"/>
    <p:sldId id="1026" r:id="rId17"/>
    <p:sldId id="1028" r:id="rId18"/>
    <p:sldId id="1043" r:id="rId19"/>
    <p:sldId id="1030" r:id="rId20"/>
    <p:sldId id="1032" r:id="rId21"/>
    <p:sldId id="1034" r:id="rId22"/>
    <p:sldId id="1035" r:id="rId23"/>
    <p:sldId id="1036" r:id="rId24"/>
    <p:sldId id="1047" r:id="rId25"/>
    <p:sldId id="1037" r:id="rId26"/>
    <p:sldId id="1038" r:id="rId27"/>
    <p:sldId id="1039" r:id="rId2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028C"/>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2025/6/24</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60238699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6075603"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训练四年级上册英语译林版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2025/6/24</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2.png"/><Relationship Id="rId7" Type="http://schemas.openxmlformats.org/officeDocument/2006/relationships/image" Target="../media/image24.pn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14.png"/><Relationship Id="rId4" Type="http://schemas.openxmlformats.org/officeDocument/2006/relationships/image" Target="../media/image15.png"/><Relationship Id="rId9"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130208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a:solidFill>
                  <a:srgbClr val="70AD47">
                    <a:lumMod val="75000"/>
                  </a:srgbClr>
                </a:solidFill>
                <a:ea typeface="楷体" panose="02010609060101010101" pitchFamily="49" charset="-122"/>
                <a:cs typeface="Times New Roman" panose="02020603050405020304" pitchFamily="18" charset="0"/>
              </a:rPr>
              <a:t> 第五单元提优测评卷</a:t>
            </a:r>
            <a:endParaRPr lang="zh-CN" altLang="en-US" sz="4000" dirty="0">
              <a:solidFill>
                <a:prstClr val="black"/>
              </a:solidFill>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31464"/>
            <a:ext cx="11485848" cy="2677656"/>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The robot has a pair of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red shoes	</a:t>
            </a:r>
            <a:r>
              <a:rPr lang="zh-CN" altLang="zh-CN">
                <a:solidFill>
                  <a:srgbClr val="000000"/>
                </a:solidFill>
                <a:cs typeface="Times New Roman"/>
              </a:rPr>
              <a:t>　　　　</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B</a:t>
            </a:r>
            <a:r>
              <a:rPr lang="en-US" altLang="zh-CN">
                <a:solidFill>
                  <a:srgbClr val="000000"/>
                </a:solidFill>
                <a:latin typeface="宋体"/>
                <a:cs typeface="Times New Roman"/>
              </a:rPr>
              <a:t>.</a:t>
            </a:r>
            <a:r>
              <a:rPr lang="en-US" altLang="zh-CN">
                <a:solidFill>
                  <a:srgbClr val="000000"/>
                </a:solidFill>
                <a:cs typeface="Times New Roman"/>
              </a:rPr>
              <a:t>yellow shoes	</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C</a:t>
            </a:r>
            <a:r>
              <a:rPr lang="en-US" altLang="zh-CN">
                <a:solidFill>
                  <a:srgbClr val="000000"/>
                </a:solidFill>
                <a:latin typeface="宋体"/>
                <a:cs typeface="Times New Roman"/>
              </a:rPr>
              <a:t>.</a:t>
            </a:r>
            <a:r>
              <a:rPr lang="en-US" altLang="zh-CN">
                <a:solidFill>
                  <a:srgbClr val="000000"/>
                </a:solidFill>
                <a:cs typeface="Times New Roman"/>
              </a:rPr>
              <a:t>red </a:t>
            </a:r>
            <a:r>
              <a:rPr lang="en-US" altLang="zh-CN" smtClean="0">
                <a:solidFill>
                  <a:srgbClr val="000000"/>
                </a:solidFill>
                <a:cs typeface="Times New Roman"/>
              </a:rPr>
              <a:t>socks</a:t>
            </a:r>
            <a:endParaRPr lang="zh-CN" altLang="zh-CN" sz="1400">
              <a:solidFill>
                <a:srgbClr val="000000"/>
              </a:solidFill>
              <a:cs typeface="Times New Roman"/>
            </a:endParaRPr>
          </a:p>
        </p:txBody>
      </p:sp>
      <p:sp>
        <p:nvSpPr>
          <p:cNvPr id="5" name="矩形 4"/>
          <p:cNvSpPr/>
          <p:nvPr/>
        </p:nvSpPr>
        <p:spPr>
          <a:xfrm>
            <a:off x="910630" y="1922056"/>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581234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五、</a:t>
            </a:r>
            <a:r>
              <a:rPr lang="en-US" altLang="zh-CN" smtClean="0">
                <a:solidFill>
                  <a:srgbClr val="000000"/>
                </a:solidFill>
                <a:ea typeface="黑体"/>
                <a:cs typeface="Times New Roman"/>
              </a:rPr>
              <a:t>                               </a:t>
            </a:r>
            <a:r>
              <a:rPr lang="zh-CN" altLang="zh-CN" smtClean="0">
                <a:solidFill>
                  <a:srgbClr val="000000"/>
                </a:solidFill>
                <a:ea typeface="黑体"/>
                <a:cs typeface="Times New Roman"/>
              </a:rPr>
              <a:t>听</a:t>
            </a:r>
            <a:r>
              <a:rPr lang="zh-CN" altLang="zh-CN">
                <a:solidFill>
                  <a:srgbClr val="000000"/>
                </a:solidFill>
                <a:ea typeface="黑体"/>
                <a:cs typeface="Times New Roman"/>
              </a:rPr>
              <a:t>录音</a:t>
            </a:r>
            <a:r>
              <a:rPr lang="zh-CN" altLang="zh-CN">
                <a:solidFill>
                  <a:srgbClr val="000000"/>
                </a:solidFill>
                <a:cs typeface="Times New Roman"/>
              </a:rPr>
              <a:t>，</a:t>
            </a:r>
            <a:r>
              <a:rPr lang="zh-CN" altLang="zh-CN">
                <a:solidFill>
                  <a:srgbClr val="000000"/>
                </a:solidFill>
                <a:ea typeface="黑体"/>
                <a:cs typeface="Times New Roman"/>
              </a:rPr>
              <a:t>根据所听内容</a:t>
            </a:r>
            <a:r>
              <a:rPr lang="zh-CN" altLang="zh-CN">
                <a:solidFill>
                  <a:srgbClr val="000000"/>
                </a:solidFill>
                <a:cs typeface="Times New Roman"/>
              </a:rPr>
              <a:t>，</a:t>
            </a:r>
            <a:r>
              <a:rPr lang="zh-CN" altLang="zh-CN">
                <a:solidFill>
                  <a:srgbClr val="000000"/>
                </a:solidFill>
                <a:ea typeface="黑体"/>
                <a:cs typeface="Times New Roman"/>
              </a:rPr>
              <a:t>完成信息卡。</a:t>
            </a:r>
            <a:r>
              <a:rPr lang="zh-CN" altLang="zh-CN">
                <a:solidFill>
                  <a:srgbClr val="000000"/>
                </a:solidFill>
                <a:cs typeface="Times New Roman"/>
              </a:rPr>
              <a:t>（</a:t>
            </a:r>
            <a:r>
              <a:rPr lang="en-US" altLang="zh-CN">
                <a:solidFill>
                  <a:srgbClr val="000000"/>
                </a:solidFill>
                <a:cs typeface="Times New Roman"/>
              </a:rPr>
              <a:t>10</a:t>
            </a:r>
            <a:r>
              <a:rPr lang="zh-CN" altLang="zh-CN">
                <a:solidFill>
                  <a:srgbClr val="000000"/>
                </a:solidFill>
                <a:ea typeface="楷体"/>
                <a:cs typeface="Times New Roman"/>
              </a:rPr>
              <a:t>分</a:t>
            </a:r>
            <a:r>
              <a:rPr lang="zh-CN" altLang="zh-CN" smtClean="0">
                <a:solidFill>
                  <a:srgbClr val="000000"/>
                </a:solidFill>
                <a:cs typeface="Times New Roman"/>
              </a:rPr>
              <a:t>）</a:t>
            </a:r>
            <a:endParaRPr lang="zh-CN" altLang="zh-CN" sz="1400">
              <a:solidFill>
                <a:srgbClr val="000000"/>
              </a:solidFill>
              <a:cs typeface="Times New Roman"/>
            </a:endParaRP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7751" y="935903"/>
            <a:ext cx="2842286" cy="43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内容占位符 2"/>
          <p:cNvSpPr txBox="1">
            <a:spLocks/>
          </p:cNvSpPr>
          <p:nvPr/>
        </p:nvSpPr>
        <p:spPr bwMode="auto">
          <a:xfrm>
            <a:off x="360854" y="1412776"/>
            <a:ext cx="11485848"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ED028C"/>
                </a:solidFill>
                <a:ea typeface="黑体"/>
                <a:cs typeface="Times New Roman"/>
              </a:rPr>
              <a:t> </a:t>
            </a:r>
            <a:r>
              <a:rPr lang="zh-CN" altLang="zh-CN" b="1" smtClean="0">
                <a:solidFill>
                  <a:srgbClr val="ED028C"/>
                </a:solidFill>
                <a:cs typeface="Times New Roman"/>
              </a:rPr>
              <a:t>　　</a:t>
            </a:r>
            <a:r>
              <a:rPr lang="en-US" altLang="zh-CN" b="1" smtClean="0">
                <a:solidFill>
                  <a:srgbClr val="ED028C"/>
                </a:solidFill>
                <a:cs typeface="Times New Roman"/>
              </a:rPr>
              <a:t>Hello</a:t>
            </a:r>
            <a:r>
              <a:rPr lang="zh-CN" altLang="zh-CN" b="1" smtClean="0">
                <a:solidFill>
                  <a:srgbClr val="ED028C"/>
                </a:solidFill>
                <a:cs typeface="Times New Roman"/>
              </a:rPr>
              <a:t>！</a:t>
            </a:r>
            <a:r>
              <a:rPr lang="en-US" altLang="zh-CN" b="1" smtClean="0">
                <a:solidFill>
                  <a:srgbClr val="ED028C"/>
                </a:solidFill>
                <a:cs typeface="Times New Roman"/>
              </a:rPr>
              <a:t>I’m Tom. I have a happy family. My father is a driver. He is tall and strong. His ears are big. He can run very fast. My mother is beautiful. Her hair is short. She can dance very well. She is an English teacher. Who’s this little baby in my mother’s arms</a:t>
            </a:r>
            <a:r>
              <a:rPr lang="zh-CN" altLang="zh-CN" b="1" smtClean="0">
                <a:solidFill>
                  <a:srgbClr val="ED028C"/>
                </a:solidFill>
                <a:cs typeface="Times New Roman"/>
              </a:rPr>
              <a:t>？</a:t>
            </a:r>
            <a:r>
              <a:rPr lang="en-US" altLang="zh-CN" b="1" smtClean="0">
                <a:solidFill>
                  <a:srgbClr val="ED028C"/>
                </a:solidFill>
                <a:cs typeface="Times New Roman"/>
              </a:rPr>
              <a:t> She’s my little sister. She is so cute.</a:t>
            </a:r>
            <a:endParaRPr lang="zh-CN" altLang="zh-CN" sz="1050">
              <a:solidFill>
                <a:srgbClr val="ED028C"/>
              </a:solidFill>
              <a:cs typeface="Times New Roman"/>
            </a:endParaRPr>
          </a:p>
        </p:txBody>
      </p:sp>
    </p:spTree>
    <p:extLst>
      <p:ext uri="{BB962C8B-B14F-4D97-AF65-F5344CB8AC3E}">
        <p14:creationId xmlns:p14="http://schemas.microsoft.com/office/powerpoint/2010/main" val="721909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algn="ctr" hangingPunct="0">
              <a:spcAft>
                <a:spcPts val="0"/>
              </a:spcAft>
              <a:tabLst>
                <a:tab pos="1710690" algn="l"/>
                <a:tab pos="4231005" algn="l"/>
                <a:tab pos="6751320" algn="l"/>
              </a:tabLst>
            </a:pPr>
            <a:r>
              <a:rPr lang="en-US" altLang="zh-CN" b="1" smtClean="0">
                <a:solidFill>
                  <a:srgbClr val="000000"/>
                </a:solidFill>
                <a:cs typeface="Times New Roman"/>
              </a:rPr>
              <a:t>My</a:t>
            </a:r>
            <a:r>
              <a:rPr lang="en-US" altLang="zh-CN" smtClean="0">
                <a:solidFill>
                  <a:srgbClr val="000000"/>
                </a:solidFill>
                <a:cs typeface="Times New Roman"/>
              </a:rPr>
              <a:t> </a:t>
            </a:r>
            <a:r>
              <a:rPr lang="en-US" altLang="zh-CN" b="1">
                <a:solidFill>
                  <a:srgbClr val="000000"/>
                </a:solidFill>
                <a:cs typeface="Times New Roman"/>
              </a:rPr>
              <a:t>father</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Job</a:t>
            </a:r>
            <a:r>
              <a:rPr lang="zh-CN" altLang="zh-CN">
                <a:solidFill>
                  <a:srgbClr val="000000"/>
                </a:solidFill>
                <a:cs typeface="Times New Roman"/>
              </a:rPr>
              <a:t>（</a:t>
            </a:r>
            <a:r>
              <a:rPr lang="zh-CN" altLang="zh-CN">
                <a:solidFill>
                  <a:srgbClr val="000000"/>
                </a:solidFill>
                <a:ea typeface="楷体"/>
                <a:cs typeface="Times New Roman"/>
              </a:rPr>
              <a:t>职业</a:t>
            </a:r>
            <a:r>
              <a:rPr lang="zh-CN" altLang="zh-CN">
                <a:solidFill>
                  <a:srgbClr val="000000"/>
                </a:solidFill>
                <a:cs typeface="Times New Roman"/>
              </a:rPr>
              <a:t>）：</a:t>
            </a:r>
            <a:r>
              <a:rPr lang="en-US" altLang="zh-CN">
                <a:solidFill>
                  <a:srgbClr val="000000"/>
                </a:solidFill>
                <a:cs typeface="Times New Roman"/>
              </a:rPr>
              <a:t>driver</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Appearance</a:t>
            </a:r>
            <a:r>
              <a:rPr lang="zh-CN" altLang="zh-CN">
                <a:solidFill>
                  <a:srgbClr val="000000"/>
                </a:solidFill>
                <a:cs typeface="Times New Roman"/>
              </a:rPr>
              <a:t>（</a:t>
            </a:r>
            <a:r>
              <a:rPr lang="zh-CN" altLang="zh-CN">
                <a:solidFill>
                  <a:srgbClr val="000000"/>
                </a:solidFill>
                <a:ea typeface="楷体"/>
                <a:cs typeface="Times New Roman"/>
              </a:rPr>
              <a:t>外貌</a:t>
            </a:r>
            <a:r>
              <a:rPr lang="zh-CN" altLang="zh-CN">
                <a:solidFill>
                  <a:srgbClr val="000000"/>
                </a:solidFill>
                <a:cs typeface="Times New Roman"/>
              </a:rPr>
              <a:t>）：</a:t>
            </a:r>
            <a:r>
              <a:rPr lang="en-US" altLang="zh-CN">
                <a:solidFill>
                  <a:srgbClr val="000000"/>
                </a:solidFill>
                <a:cs typeface="Times New Roman"/>
              </a:rPr>
              <a:t>1</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big 2</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zh-CN" altLang="en-US" u="sng" smtClean="0">
                <a:solidFill>
                  <a:schemeClr val="bg1"/>
                </a:solidFill>
                <a:uFill>
                  <a:solidFill>
                    <a:srgbClr val="000000"/>
                  </a:solidFill>
                </a:uFill>
                <a:cs typeface="Times New Roman"/>
              </a:rPr>
              <a:t>。</a:t>
            </a:r>
            <a:endParaRPr lang="zh-CN" altLang="zh-CN" sz="1400">
              <a:solidFill>
                <a:schemeClr val="bg1"/>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Ability</a:t>
            </a:r>
            <a:r>
              <a:rPr lang="zh-CN" altLang="zh-CN">
                <a:solidFill>
                  <a:srgbClr val="000000"/>
                </a:solidFill>
                <a:cs typeface="Times New Roman"/>
              </a:rPr>
              <a:t>（</a:t>
            </a:r>
            <a:r>
              <a:rPr lang="zh-CN" altLang="zh-CN">
                <a:solidFill>
                  <a:srgbClr val="000000"/>
                </a:solidFill>
                <a:ea typeface="楷体"/>
                <a:cs typeface="Times New Roman"/>
              </a:rPr>
              <a:t>能力</a:t>
            </a:r>
            <a:r>
              <a:rPr lang="zh-CN" altLang="zh-CN">
                <a:solidFill>
                  <a:srgbClr val="000000"/>
                </a:solidFill>
                <a:cs typeface="Times New Roman"/>
              </a:rPr>
              <a:t>）：</a:t>
            </a:r>
            <a:r>
              <a:rPr lang="en-US" altLang="zh-CN">
                <a:solidFill>
                  <a:srgbClr val="000000"/>
                </a:solidFill>
                <a:cs typeface="Times New Roman"/>
              </a:rPr>
              <a:t>can 3</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very fast</a:t>
            </a:r>
            <a:endParaRPr lang="zh-CN" altLang="zh-CN" sz="1400">
              <a:solidFill>
                <a:srgbClr val="000000"/>
              </a:solidFill>
              <a:cs typeface="Times New Roman"/>
            </a:endParaRPr>
          </a:p>
          <a:p>
            <a:pPr algn="ctr" hangingPunct="0">
              <a:spcAft>
                <a:spcPts val="0"/>
              </a:spcAft>
              <a:tabLst>
                <a:tab pos="1710690" algn="l"/>
                <a:tab pos="4231005" algn="l"/>
                <a:tab pos="6751320" algn="l"/>
              </a:tabLst>
            </a:pPr>
            <a:r>
              <a:rPr lang="en-US" altLang="zh-CN" b="1">
                <a:solidFill>
                  <a:srgbClr val="000000"/>
                </a:solidFill>
                <a:cs typeface="Times New Roman"/>
              </a:rPr>
              <a:t>My</a:t>
            </a:r>
            <a:r>
              <a:rPr lang="en-US" altLang="zh-CN">
                <a:solidFill>
                  <a:srgbClr val="000000"/>
                </a:solidFill>
                <a:cs typeface="Times New Roman"/>
              </a:rPr>
              <a:t> </a:t>
            </a:r>
            <a:r>
              <a:rPr lang="en-US" altLang="zh-CN" b="1">
                <a:solidFill>
                  <a:srgbClr val="000000"/>
                </a:solidFill>
                <a:cs typeface="Times New Roman"/>
              </a:rPr>
              <a:t>mother</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Job</a:t>
            </a:r>
            <a:r>
              <a:rPr lang="zh-CN" altLang="zh-CN">
                <a:solidFill>
                  <a:srgbClr val="000000"/>
                </a:solidFill>
                <a:cs typeface="Times New Roman"/>
              </a:rPr>
              <a:t>：</a:t>
            </a:r>
            <a:r>
              <a:rPr lang="en-US" altLang="zh-CN">
                <a:solidFill>
                  <a:srgbClr val="000000"/>
                </a:solidFill>
                <a:cs typeface="Times New Roman"/>
              </a:rPr>
              <a:t>English 4</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zh-CN" altLang="en-US" u="sng" smtClean="0">
                <a:solidFill>
                  <a:schemeClr val="bg1"/>
                </a:solidFill>
                <a:uFill>
                  <a:solidFill>
                    <a:srgbClr val="000000"/>
                  </a:solidFill>
                </a:uFill>
                <a:cs typeface="Times New Roman"/>
              </a:rPr>
              <a:t>。</a:t>
            </a:r>
            <a:endParaRPr lang="zh-CN" altLang="zh-CN" sz="1400">
              <a:solidFill>
                <a:schemeClr val="bg1"/>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Appearance</a:t>
            </a:r>
            <a:r>
              <a:rPr lang="zh-CN" altLang="zh-CN">
                <a:solidFill>
                  <a:srgbClr val="000000"/>
                </a:solidFill>
                <a:cs typeface="Times New Roman"/>
              </a:rPr>
              <a:t>：</a:t>
            </a:r>
            <a:r>
              <a:rPr lang="en-US" altLang="zh-CN">
                <a:solidFill>
                  <a:srgbClr val="000000"/>
                </a:solidFill>
                <a:cs typeface="Times New Roman"/>
              </a:rPr>
              <a:t>beautiful,5</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hair</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Ability</a:t>
            </a:r>
            <a:r>
              <a:rPr lang="zh-CN" altLang="zh-CN">
                <a:solidFill>
                  <a:srgbClr val="000000"/>
                </a:solidFill>
                <a:cs typeface="Times New Roman"/>
              </a:rPr>
              <a:t>：</a:t>
            </a:r>
            <a:r>
              <a:rPr lang="en-US" altLang="zh-CN">
                <a:solidFill>
                  <a:srgbClr val="000000"/>
                </a:solidFill>
                <a:cs typeface="Times New Roman"/>
              </a:rPr>
              <a:t>can dance very </a:t>
            </a:r>
            <a:r>
              <a:rPr lang="en-US" altLang="zh-CN" smtClean="0">
                <a:solidFill>
                  <a:srgbClr val="000000"/>
                </a:solidFill>
                <a:cs typeface="Times New Roman"/>
              </a:rPr>
              <a:t>well</a:t>
            </a:r>
            <a:endParaRPr lang="zh-CN" altLang="zh-CN" sz="1400">
              <a:solidFill>
                <a:srgbClr val="000000"/>
              </a:solidFill>
              <a:cs typeface="Times New Roman"/>
            </a:endParaRPr>
          </a:p>
        </p:txBody>
      </p:sp>
      <p:sp>
        <p:nvSpPr>
          <p:cNvPr id="3" name="矩形 2"/>
          <p:cNvSpPr/>
          <p:nvPr/>
        </p:nvSpPr>
        <p:spPr>
          <a:xfrm>
            <a:off x="4799062" y="2135617"/>
            <a:ext cx="683200" cy="523220"/>
          </a:xfrm>
          <a:prstGeom prst="rect">
            <a:avLst/>
          </a:prstGeom>
        </p:spPr>
        <p:txBody>
          <a:bodyPr wrap="none">
            <a:spAutoFit/>
          </a:bodyPr>
          <a:lstStyle/>
          <a:p>
            <a:r>
              <a:rPr lang="en-US" altLang="zh-CN"/>
              <a:t>tall</a:t>
            </a:r>
            <a:endParaRPr lang="zh-CN" altLang="en-US"/>
          </a:p>
        </p:txBody>
      </p:sp>
      <p:sp>
        <p:nvSpPr>
          <p:cNvPr id="4" name="矩形 3"/>
          <p:cNvSpPr/>
          <p:nvPr/>
        </p:nvSpPr>
        <p:spPr>
          <a:xfrm>
            <a:off x="7391350" y="2123803"/>
            <a:ext cx="821059" cy="523220"/>
          </a:xfrm>
          <a:prstGeom prst="rect">
            <a:avLst/>
          </a:prstGeom>
        </p:spPr>
        <p:txBody>
          <a:bodyPr wrap="none">
            <a:spAutoFit/>
          </a:bodyPr>
          <a:lstStyle/>
          <a:p>
            <a:r>
              <a:rPr lang="en-US" altLang="zh-CN"/>
              <a:t>ears</a:t>
            </a:r>
            <a:endParaRPr lang="zh-CN" altLang="en-US"/>
          </a:p>
        </p:txBody>
      </p:sp>
      <p:sp>
        <p:nvSpPr>
          <p:cNvPr id="5" name="矩形 4"/>
          <p:cNvSpPr/>
          <p:nvPr/>
        </p:nvSpPr>
        <p:spPr>
          <a:xfrm>
            <a:off x="4511030" y="2756794"/>
            <a:ext cx="744114" cy="523220"/>
          </a:xfrm>
          <a:prstGeom prst="rect">
            <a:avLst/>
          </a:prstGeom>
        </p:spPr>
        <p:txBody>
          <a:bodyPr wrap="none">
            <a:spAutoFit/>
          </a:bodyPr>
          <a:lstStyle/>
          <a:p>
            <a:r>
              <a:rPr lang="en-US" altLang="zh-CN"/>
              <a:t>run</a:t>
            </a:r>
            <a:endParaRPr lang="zh-CN" altLang="en-US"/>
          </a:p>
        </p:txBody>
      </p:sp>
      <p:sp>
        <p:nvSpPr>
          <p:cNvPr id="6" name="矩形 5"/>
          <p:cNvSpPr/>
          <p:nvPr/>
        </p:nvSpPr>
        <p:spPr>
          <a:xfrm>
            <a:off x="2926854" y="4034720"/>
            <a:ext cx="1319592" cy="523220"/>
          </a:xfrm>
          <a:prstGeom prst="rect">
            <a:avLst/>
          </a:prstGeom>
        </p:spPr>
        <p:txBody>
          <a:bodyPr wrap="none">
            <a:spAutoFit/>
          </a:bodyPr>
          <a:lstStyle/>
          <a:p>
            <a:r>
              <a:rPr lang="en-US" altLang="zh-CN"/>
              <a:t>teacher</a:t>
            </a:r>
            <a:endParaRPr lang="zh-CN" altLang="en-US"/>
          </a:p>
        </p:txBody>
      </p:sp>
      <p:sp>
        <p:nvSpPr>
          <p:cNvPr id="7" name="矩形 6"/>
          <p:cNvSpPr/>
          <p:nvPr/>
        </p:nvSpPr>
        <p:spPr>
          <a:xfrm>
            <a:off x="4619971" y="4673827"/>
            <a:ext cx="982961" cy="523220"/>
          </a:xfrm>
          <a:prstGeom prst="rect">
            <a:avLst/>
          </a:prstGeom>
        </p:spPr>
        <p:txBody>
          <a:bodyPr wrap="none">
            <a:spAutoFit/>
          </a:bodyPr>
          <a:lstStyle/>
          <a:p>
            <a:r>
              <a:rPr lang="en-US" altLang="zh-CN"/>
              <a:t>short</a:t>
            </a:r>
            <a:endParaRPr lang="zh-CN" altLang="en-US"/>
          </a:p>
        </p:txBody>
      </p:sp>
      <p:sp>
        <p:nvSpPr>
          <p:cNvPr id="8" name="矩形 7"/>
          <p:cNvSpPr/>
          <p:nvPr/>
        </p:nvSpPr>
        <p:spPr bwMode="auto">
          <a:xfrm>
            <a:off x="360854" y="895584"/>
            <a:ext cx="11485848" cy="2443302"/>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10" name="矩形 9"/>
          <p:cNvSpPr/>
          <p:nvPr/>
        </p:nvSpPr>
        <p:spPr bwMode="auto">
          <a:xfrm>
            <a:off x="352672" y="3470182"/>
            <a:ext cx="11485848" cy="2443302"/>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580519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01285"/>
            <a:ext cx="11485848" cy="4616648"/>
          </a:xfrm>
        </p:spPr>
        <p:txBody>
          <a:bodyPr/>
          <a:lstStyle/>
          <a:p>
            <a:pPr algn="ctr" hangingPunct="0">
              <a:spcAft>
                <a:spcPts val="0"/>
              </a:spcAft>
              <a:tabLst>
                <a:tab pos="1710690" algn="l"/>
                <a:tab pos="4231005" algn="l"/>
                <a:tab pos="6751320" algn="l"/>
              </a:tabLst>
            </a:pPr>
            <a:r>
              <a:rPr lang="zh-CN" altLang="zh-CN" smtClean="0">
                <a:solidFill>
                  <a:srgbClr val="00AEEF"/>
                </a:solidFill>
                <a:ea typeface="黑体"/>
                <a:cs typeface="Times New Roman"/>
              </a:rPr>
              <a:t>笔试</a:t>
            </a:r>
            <a:r>
              <a:rPr lang="zh-CN" altLang="zh-CN">
                <a:solidFill>
                  <a:srgbClr val="00AEEF"/>
                </a:solidFill>
                <a:ea typeface="黑体"/>
                <a:cs typeface="Times New Roman"/>
              </a:rPr>
              <a:t>部分</a:t>
            </a:r>
            <a:r>
              <a:rPr lang="zh-CN" altLang="zh-CN">
                <a:solidFill>
                  <a:srgbClr val="00AEEF"/>
                </a:solidFill>
                <a:cs typeface="Times New Roman"/>
              </a:rPr>
              <a:t>（</a:t>
            </a:r>
            <a:r>
              <a:rPr lang="en-US" altLang="zh-CN">
                <a:solidFill>
                  <a:srgbClr val="00AEEF"/>
                </a:solidFill>
                <a:cs typeface="Times New Roman"/>
              </a:rPr>
              <a:t>60</a:t>
            </a:r>
            <a:r>
              <a:rPr lang="zh-CN" altLang="zh-CN">
                <a:solidFill>
                  <a:srgbClr val="00AEEF"/>
                </a:solidFill>
                <a:ea typeface="楷体"/>
                <a:cs typeface="Times New Roman"/>
              </a:rPr>
              <a:t>分</a:t>
            </a:r>
            <a:r>
              <a:rPr lang="zh-CN" altLang="zh-CN">
                <a:solidFill>
                  <a:srgbClr val="00AEEF"/>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ea typeface="黑体"/>
                <a:cs typeface="Times New Roman"/>
              </a:rPr>
              <a:t>六、判断下列句子中单词画线部分发音是</a:t>
            </a:r>
            <a:r>
              <a:rPr lang="zh-CN" altLang="zh-CN">
                <a:solidFill>
                  <a:srgbClr val="000000"/>
                </a:solidFill>
                <a:cs typeface="Times New Roman"/>
              </a:rPr>
              <a:t>（</a:t>
            </a:r>
            <a:r>
              <a:rPr lang="en-US" altLang="zh-CN">
                <a:solidFill>
                  <a:srgbClr val="000000"/>
                </a:solidFill>
                <a:cs typeface="Times New Roman"/>
              </a:rPr>
              <a:t>T</a:t>
            </a:r>
            <a:r>
              <a:rPr lang="zh-CN" altLang="zh-CN">
                <a:solidFill>
                  <a:srgbClr val="000000"/>
                </a:solidFill>
                <a:cs typeface="Times New Roman"/>
              </a:rPr>
              <a:t>）</a:t>
            </a:r>
            <a:r>
              <a:rPr lang="zh-CN" altLang="zh-CN">
                <a:solidFill>
                  <a:srgbClr val="000000"/>
                </a:solidFill>
                <a:ea typeface="黑体"/>
                <a:cs typeface="Times New Roman"/>
              </a:rPr>
              <a:t>否</a:t>
            </a:r>
            <a:r>
              <a:rPr lang="zh-CN" altLang="zh-CN">
                <a:solidFill>
                  <a:srgbClr val="000000"/>
                </a:solidFill>
                <a:cs typeface="Times New Roman"/>
              </a:rPr>
              <a:t>（</a:t>
            </a:r>
            <a:r>
              <a:rPr lang="en-US" altLang="zh-CN">
                <a:solidFill>
                  <a:srgbClr val="000000"/>
                </a:solidFill>
                <a:cs typeface="Times New Roman"/>
              </a:rPr>
              <a:t>F</a:t>
            </a:r>
            <a:r>
              <a:rPr lang="zh-CN" altLang="zh-CN">
                <a:solidFill>
                  <a:srgbClr val="000000"/>
                </a:solidFill>
                <a:cs typeface="Times New Roman"/>
              </a:rPr>
              <a:t>）</a:t>
            </a:r>
            <a:r>
              <a:rPr lang="zh-CN" altLang="zh-CN">
                <a:solidFill>
                  <a:srgbClr val="000000"/>
                </a:solidFill>
                <a:ea typeface="黑体"/>
                <a:cs typeface="Times New Roman"/>
              </a:rPr>
              <a:t>相同。</a:t>
            </a:r>
            <a:r>
              <a:rPr lang="zh-CN" altLang="zh-CN">
                <a:solidFill>
                  <a:srgbClr val="000000"/>
                </a:solidFill>
                <a:cs typeface="Times New Roman"/>
              </a:rPr>
              <a:t>（</a:t>
            </a:r>
            <a:r>
              <a:rPr lang="en-US" altLang="zh-CN">
                <a:solidFill>
                  <a:srgbClr val="000000"/>
                </a:solidFill>
                <a:cs typeface="Times New Roman"/>
              </a:rPr>
              <a:t>5</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There’s a c</a:t>
            </a:r>
            <a:r>
              <a:rPr lang="en-US" altLang="zh-CN" u="sng">
                <a:solidFill>
                  <a:srgbClr val="000000"/>
                </a:solidFill>
                <a:uFill>
                  <a:solidFill>
                    <a:srgbClr val="000000"/>
                  </a:solidFill>
                </a:uFill>
                <a:cs typeface="Times New Roman"/>
              </a:rPr>
              <a:t>a</a:t>
            </a:r>
            <a:r>
              <a:rPr lang="en-US" altLang="zh-CN">
                <a:solidFill>
                  <a:srgbClr val="000000"/>
                </a:solidFill>
                <a:cs typeface="Times New Roman"/>
              </a:rPr>
              <a:t>t and a big b</a:t>
            </a:r>
            <a:r>
              <a:rPr lang="en-US" altLang="zh-CN" u="sng">
                <a:solidFill>
                  <a:srgbClr val="000000"/>
                </a:solidFill>
                <a:uFill>
                  <a:solidFill>
                    <a:srgbClr val="000000"/>
                  </a:solidFill>
                </a:uFill>
                <a:cs typeface="Times New Roman"/>
              </a:rPr>
              <a:t>a</a:t>
            </a:r>
            <a:r>
              <a:rPr lang="en-US" altLang="zh-CN">
                <a:solidFill>
                  <a:srgbClr val="000000"/>
                </a:solidFill>
                <a:cs typeface="Times New Roman"/>
              </a:rPr>
              <a:t>g on the m</a:t>
            </a:r>
            <a:r>
              <a:rPr lang="en-US" altLang="zh-CN" u="sng">
                <a:solidFill>
                  <a:srgbClr val="000000"/>
                </a:solidFill>
                <a:uFill>
                  <a:solidFill>
                    <a:srgbClr val="000000"/>
                  </a:solidFill>
                </a:uFill>
                <a:cs typeface="Times New Roman"/>
              </a:rPr>
              <a:t>a</a:t>
            </a:r>
            <a:r>
              <a:rPr lang="en-US" altLang="zh-CN">
                <a:solidFill>
                  <a:srgbClr val="000000"/>
                </a:solidFill>
                <a:cs typeface="Times New Roman"/>
              </a:rPr>
              <a:t>t</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The b</a:t>
            </a:r>
            <a:r>
              <a:rPr lang="en-US" altLang="zh-CN" u="sng">
                <a:solidFill>
                  <a:srgbClr val="000000"/>
                </a:solidFill>
                <a:uFill>
                  <a:solidFill>
                    <a:srgbClr val="000000"/>
                  </a:solidFill>
                </a:uFill>
                <a:cs typeface="Times New Roman"/>
              </a:rPr>
              <a:t>a</a:t>
            </a:r>
            <a:r>
              <a:rPr lang="en-US" altLang="zh-CN">
                <a:solidFill>
                  <a:srgbClr val="000000"/>
                </a:solidFill>
                <a:cs typeface="Times New Roman"/>
              </a:rPr>
              <a:t>by with a round f</a:t>
            </a:r>
            <a:r>
              <a:rPr lang="en-US" altLang="zh-CN" u="sng">
                <a:solidFill>
                  <a:srgbClr val="000000"/>
                </a:solidFill>
                <a:uFill>
                  <a:solidFill>
                    <a:srgbClr val="000000"/>
                  </a:solidFill>
                </a:uFill>
                <a:cs typeface="Times New Roman"/>
              </a:rPr>
              <a:t>a</a:t>
            </a:r>
            <a:r>
              <a:rPr lang="en-US" altLang="zh-CN">
                <a:solidFill>
                  <a:srgbClr val="000000"/>
                </a:solidFill>
                <a:cs typeface="Times New Roman"/>
              </a:rPr>
              <a:t>ce is n</a:t>
            </a:r>
            <a:r>
              <a:rPr lang="en-US" altLang="zh-CN" u="sng">
                <a:solidFill>
                  <a:srgbClr val="000000"/>
                </a:solidFill>
                <a:uFill>
                  <a:solidFill>
                    <a:srgbClr val="000000"/>
                  </a:solidFill>
                </a:uFill>
                <a:cs typeface="Times New Roman"/>
              </a:rPr>
              <a:t>a</a:t>
            </a:r>
            <a:r>
              <a:rPr lang="en-US" altLang="zh-CN">
                <a:solidFill>
                  <a:srgbClr val="000000"/>
                </a:solidFill>
                <a:cs typeface="Times New Roman"/>
              </a:rPr>
              <a:t>med Amy</a:t>
            </a:r>
            <a:r>
              <a:rPr lang="en-US" altLang="zh-CN" smtClean="0">
                <a:solidFill>
                  <a:srgbClr val="000000"/>
                </a:solidFill>
                <a:latin typeface="宋体"/>
                <a:cs typeface="Times New Roman"/>
              </a:rPr>
              <a:t>.</a:t>
            </a:r>
            <a:endParaRPr lang="en-US" altLang="zh-CN" sz="1400">
              <a:solidFill>
                <a:srgbClr val="000000"/>
              </a:solidFill>
              <a:cs typeface="Times New Roman"/>
            </a:endParaRPr>
          </a:p>
          <a:p>
            <a:pPr lvl="0"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Look at the w</a:t>
            </a:r>
            <a:r>
              <a:rPr lang="en-US" altLang="zh-CN" u="sng">
                <a:solidFill>
                  <a:srgbClr val="000000"/>
                </a:solidFill>
                <a:uFill>
                  <a:solidFill>
                    <a:srgbClr val="000000"/>
                  </a:solidFill>
                </a:uFill>
                <a:cs typeface="Times New Roman"/>
              </a:rPr>
              <a:t>a</a:t>
            </a:r>
            <a:r>
              <a:rPr lang="en-US" altLang="zh-CN">
                <a:solidFill>
                  <a:srgbClr val="000000"/>
                </a:solidFill>
                <a:cs typeface="Times New Roman"/>
              </a:rPr>
              <a:t>ter,the w</a:t>
            </a:r>
            <a:r>
              <a:rPr lang="en-US" altLang="zh-CN" u="sng">
                <a:solidFill>
                  <a:srgbClr val="000000"/>
                </a:solidFill>
                <a:uFill>
                  <a:solidFill>
                    <a:srgbClr val="000000"/>
                  </a:solidFill>
                </a:uFill>
                <a:cs typeface="Times New Roman"/>
              </a:rPr>
              <a:t>a</a:t>
            </a:r>
            <a:r>
              <a:rPr lang="en-US" altLang="zh-CN">
                <a:solidFill>
                  <a:srgbClr val="000000"/>
                </a:solidFill>
                <a:cs typeface="Times New Roman"/>
              </a:rPr>
              <a:t>ve and the p</a:t>
            </a:r>
            <a:r>
              <a:rPr lang="en-US" altLang="zh-CN" u="sng">
                <a:solidFill>
                  <a:srgbClr val="000000"/>
                </a:solidFill>
                <a:uFill>
                  <a:solidFill>
                    <a:srgbClr val="000000"/>
                  </a:solidFill>
                </a:uFill>
                <a:cs typeface="Times New Roman"/>
              </a:rPr>
              <a:t>a</a:t>
            </a:r>
            <a:r>
              <a:rPr lang="en-US" altLang="zh-CN">
                <a:solidFill>
                  <a:srgbClr val="000000"/>
                </a:solidFill>
                <a:cs typeface="Times New Roman"/>
              </a:rPr>
              <a:t>per</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The c</a:t>
            </a:r>
            <a:r>
              <a:rPr lang="en-US" altLang="zh-CN" u="sng">
                <a:solidFill>
                  <a:srgbClr val="000000"/>
                </a:solidFill>
                <a:uFill>
                  <a:solidFill>
                    <a:srgbClr val="000000"/>
                  </a:solidFill>
                </a:uFill>
                <a:cs typeface="Times New Roman"/>
              </a:rPr>
              <a:t>a</a:t>
            </a:r>
            <a:r>
              <a:rPr lang="en-US" altLang="zh-CN">
                <a:solidFill>
                  <a:srgbClr val="000000"/>
                </a:solidFill>
                <a:cs typeface="Times New Roman"/>
              </a:rPr>
              <a:t>ke on the t</a:t>
            </a:r>
            <a:r>
              <a:rPr lang="en-US" altLang="zh-CN" u="sng">
                <a:solidFill>
                  <a:srgbClr val="000000"/>
                </a:solidFill>
                <a:uFill>
                  <a:solidFill>
                    <a:srgbClr val="000000"/>
                  </a:solidFill>
                </a:uFill>
                <a:cs typeface="Times New Roman"/>
              </a:rPr>
              <a:t>a</a:t>
            </a:r>
            <a:r>
              <a:rPr lang="en-US" altLang="zh-CN">
                <a:solidFill>
                  <a:srgbClr val="000000"/>
                </a:solidFill>
                <a:cs typeface="Times New Roman"/>
              </a:rPr>
              <a:t>ble is f</a:t>
            </a:r>
            <a:r>
              <a:rPr lang="en-US" altLang="zh-CN" u="sng">
                <a:solidFill>
                  <a:srgbClr val="000000"/>
                </a:solidFill>
                <a:uFill>
                  <a:solidFill>
                    <a:srgbClr val="000000"/>
                  </a:solidFill>
                </a:uFill>
                <a:cs typeface="Times New Roman"/>
              </a:rPr>
              <a:t>a</a:t>
            </a:r>
            <a:r>
              <a:rPr lang="en-US" altLang="zh-CN">
                <a:solidFill>
                  <a:srgbClr val="000000"/>
                </a:solidFill>
                <a:cs typeface="Times New Roman"/>
              </a:rPr>
              <a:t>ntastic</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He m</a:t>
            </a:r>
            <a:r>
              <a:rPr lang="en-US" altLang="zh-CN" u="sng">
                <a:solidFill>
                  <a:srgbClr val="000000"/>
                </a:solidFill>
                <a:uFill>
                  <a:solidFill>
                    <a:srgbClr val="000000"/>
                  </a:solidFill>
                </a:uFill>
                <a:cs typeface="Times New Roman"/>
              </a:rPr>
              <a:t>a</a:t>
            </a:r>
            <a:r>
              <a:rPr lang="en-US" altLang="zh-CN">
                <a:solidFill>
                  <a:srgbClr val="000000"/>
                </a:solidFill>
                <a:cs typeface="Times New Roman"/>
              </a:rPr>
              <a:t>kes a pl</a:t>
            </a:r>
            <a:r>
              <a:rPr lang="en-US" altLang="zh-CN" u="sng">
                <a:solidFill>
                  <a:srgbClr val="000000"/>
                </a:solidFill>
                <a:uFill>
                  <a:solidFill>
                    <a:srgbClr val="000000"/>
                  </a:solidFill>
                </a:uFill>
                <a:cs typeface="Times New Roman"/>
              </a:rPr>
              <a:t>a</a:t>
            </a:r>
            <a:r>
              <a:rPr lang="en-US" altLang="zh-CN">
                <a:solidFill>
                  <a:srgbClr val="000000"/>
                </a:solidFill>
                <a:cs typeface="Times New Roman"/>
              </a:rPr>
              <a:t>n to visit the l</a:t>
            </a:r>
            <a:r>
              <a:rPr lang="en-US" altLang="zh-CN" u="sng">
                <a:solidFill>
                  <a:srgbClr val="000000"/>
                </a:solidFill>
                <a:uFill>
                  <a:solidFill>
                    <a:srgbClr val="000000"/>
                  </a:solidFill>
                </a:uFill>
                <a:cs typeface="Times New Roman"/>
              </a:rPr>
              <a:t>a</a:t>
            </a:r>
            <a:r>
              <a:rPr lang="en-US" altLang="zh-CN">
                <a:solidFill>
                  <a:srgbClr val="000000"/>
                </a:solidFill>
                <a:cs typeface="Times New Roman"/>
              </a:rPr>
              <a:t>ke</a:t>
            </a:r>
            <a:r>
              <a:rPr lang="en-US" altLang="zh-CN">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910630" y="2224169"/>
            <a:ext cx="423514" cy="523220"/>
          </a:xfrm>
          <a:prstGeom prst="rect">
            <a:avLst/>
          </a:prstGeom>
        </p:spPr>
        <p:txBody>
          <a:bodyPr wrap="none">
            <a:spAutoFit/>
          </a:bodyPr>
          <a:lstStyle/>
          <a:p>
            <a:r>
              <a:rPr lang="en-US" altLang="zh-CN"/>
              <a:t>T</a:t>
            </a:r>
            <a:endParaRPr lang="zh-CN" altLang="en-US"/>
          </a:p>
        </p:txBody>
      </p:sp>
      <p:sp>
        <p:nvSpPr>
          <p:cNvPr id="10" name="矩形 9"/>
          <p:cNvSpPr/>
          <p:nvPr/>
        </p:nvSpPr>
        <p:spPr>
          <a:xfrm>
            <a:off x="967191" y="2829999"/>
            <a:ext cx="423514" cy="523220"/>
          </a:xfrm>
          <a:prstGeom prst="rect">
            <a:avLst/>
          </a:prstGeom>
        </p:spPr>
        <p:txBody>
          <a:bodyPr wrap="none">
            <a:spAutoFit/>
          </a:bodyPr>
          <a:lstStyle/>
          <a:p>
            <a:r>
              <a:rPr lang="en-US" altLang="zh-CN">
                <a:latin typeface="Times New Roman"/>
                <a:ea typeface="宋体"/>
                <a:cs typeface="Times New Roman"/>
              </a:rPr>
              <a:t>T</a:t>
            </a:r>
            <a:endParaRPr lang="zh-CN" altLang="en-US"/>
          </a:p>
        </p:txBody>
      </p:sp>
      <p:sp>
        <p:nvSpPr>
          <p:cNvPr id="8" name="矩形 7"/>
          <p:cNvSpPr/>
          <p:nvPr/>
        </p:nvSpPr>
        <p:spPr>
          <a:xfrm>
            <a:off x="982638" y="3501008"/>
            <a:ext cx="404278" cy="523220"/>
          </a:xfrm>
          <a:prstGeom prst="rect">
            <a:avLst/>
          </a:prstGeom>
        </p:spPr>
        <p:txBody>
          <a:bodyPr wrap="none">
            <a:spAutoFit/>
          </a:bodyPr>
          <a:lstStyle/>
          <a:p>
            <a:r>
              <a:rPr lang="en-US" altLang="zh-CN">
                <a:latin typeface="Times New Roman"/>
                <a:ea typeface="宋体"/>
              </a:rPr>
              <a:t>F</a:t>
            </a:r>
            <a:endParaRPr lang="zh-CN" altLang="en-US"/>
          </a:p>
        </p:txBody>
      </p:sp>
      <p:sp>
        <p:nvSpPr>
          <p:cNvPr id="9" name="矩形 8"/>
          <p:cNvSpPr/>
          <p:nvPr/>
        </p:nvSpPr>
        <p:spPr>
          <a:xfrm>
            <a:off x="982638" y="4149080"/>
            <a:ext cx="404278" cy="523220"/>
          </a:xfrm>
          <a:prstGeom prst="rect">
            <a:avLst/>
          </a:prstGeom>
        </p:spPr>
        <p:txBody>
          <a:bodyPr wrap="none">
            <a:spAutoFit/>
          </a:bodyPr>
          <a:lstStyle/>
          <a:p>
            <a:r>
              <a:rPr lang="en-US" altLang="zh-CN">
                <a:latin typeface="Times New Roman"/>
                <a:ea typeface="宋体"/>
              </a:rPr>
              <a:t>F</a:t>
            </a:r>
            <a:endParaRPr lang="zh-CN" altLang="en-US"/>
          </a:p>
        </p:txBody>
      </p:sp>
      <p:sp>
        <p:nvSpPr>
          <p:cNvPr id="11" name="矩形 10"/>
          <p:cNvSpPr/>
          <p:nvPr/>
        </p:nvSpPr>
        <p:spPr>
          <a:xfrm>
            <a:off x="982638" y="4797152"/>
            <a:ext cx="404278" cy="523220"/>
          </a:xfrm>
          <a:prstGeom prst="rect">
            <a:avLst/>
          </a:prstGeom>
        </p:spPr>
        <p:txBody>
          <a:bodyPr wrap="none">
            <a:spAutoFit/>
          </a:bodyPr>
          <a:lstStyle/>
          <a:p>
            <a:r>
              <a:rPr lang="en-US" altLang="zh-CN">
                <a:latin typeface="Times New Roman"/>
                <a:ea typeface="宋体"/>
              </a:rPr>
              <a:t>F</a:t>
            </a:r>
            <a:endParaRPr lang="zh-CN" altLang="en-US"/>
          </a:p>
        </p:txBody>
      </p:sp>
    </p:spTree>
    <p:extLst>
      <p:ext uri="{BB962C8B-B14F-4D97-AF65-F5344CB8AC3E}">
        <p14:creationId xmlns:p14="http://schemas.microsoft.com/office/powerpoint/2010/main" val="1143378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8" grpId="0"/>
      <p:bldP spid="9"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93483"/>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七</a:t>
            </a:r>
            <a:r>
              <a:rPr lang="zh-CN" altLang="zh-CN">
                <a:solidFill>
                  <a:srgbClr val="000000"/>
                </a:solidFill>
                <a:ea typeface="黑体"/>
                <a:cs typeface="Times New Roman"/>
              </a:rPr>
              <a:t>、根据图片提示</a:t>
            </a:r>
            <a:r>
              <a:rPr lang="zh-CN" altLang="zh-CN">
                <a:solidFill>
                  <a:srgbClr val="000000"/>
                </a:solidFill>
                <a:cs typeface="Times New Roman"/>
              </a:rPr>
              <a:t>，</a:t>
            </a:r>
            <a:r>
              <a:rPr lang="zh-CN" altLang="zh-CN">
                <a:solidFill>
                  <a:srgbClr val="000000"/>
                </a:solidFill>
                <a:ea typeface="黑体"/>
                <a:cs typeface="Times New Roman"/>
              </a:rPr>
              <a:t>补全下列句子。</a:t>
            </a:r>
            <a:r>
              <a:rPr lang="zh-CN" altLang="zh-CN">
                <a:solidFill>
                  <a:srgbClr val="000000"/>
                </a:solidFill>
                <a:cs typeface="Times New Roman"/>
              </a:rPr>
              <a:t>（</a:t>
            </a:r>
            <a:r>
              <a:rPr lang="en-US" altLang="zh-CN">
                <a:solidFill>
                  <a:srgbClr val="000000"/>
                </a:solidFill>
                <a:cs typeface="Times New Roman"/>
              </a:rPr>
              <a:t>7</a:t>
            </a:r>
            <a:r>
              <a:rPr lang="zh-CN" altLang="zh-CN">
                <a:solidFill>
                  <a:srgbClr val="000000"/>
                </a:solidFill>
                <a:ea typeface="楷体"/>
                <a:cs typeface="Times New Roman"/>
              </a:rPr>
              <a:t>分</a:t>
            </a:r>
            <a:r>
              <a:rPr lang="zh-CN" altLang="zh-CN" smtClean="0">
                <a:solidFill>
                  <a:srgbClr val="000000"/>
                </a:solidFill>
                <a:cs typeface="Times New Roman"/>
              </a:rPr>
              <a:t>）</a:t>
            </a:r>
            <a:endParaRPr lang="en-US" altLang="zh-CN" smtClean="0">
              <a:solidFill>
                <a:srgbClr val="000000"/>
              </a:solidFill>
              <a:cs typeface="Times New Roman"/>
            </a:endParaRPr>
          </a:p>
          <a:p>
            <a:pPr hangingPunct="0">
              <a:spcAft>
                <a:spcPts val="0"/>
              </a:spcAft>
              <a:tabLst>
                <a:tab pos="1710690" algn="l"/>
                <a:tab pos="4231005" algn="l"/>
                <a:tab pos="6751320" algn="l"/>
              </a:tabLst>
            </a:pP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Look at her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r>
              <a:rPr lang="en-US" altLang="zh-CN">
                <a:solidFill>
                  <a:srgbClr val="000000"/>
                </a:solidFill>
                <a:cs typeface="Times New Roman"/>
              </a:rPr>
              <a:t>They are big</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endParaRPr lang="en-US" altLang="zh-CN" smtClean="0">
              <a:solidFill>
                <a:srgbClr val="000000"/>
              </a:solidFill>
              <a:cs typeface="Times New Roman"/>
            </a:endParaRPr>
          </a:p>
          <a:p>
            <a:pPr hangingPunct="0">
              <a:spcAft>
                <a:spcPts val="0"/>
              </a:spcAft>
              <a:tabLst>
                <a:tab pos="1710690" algn="l"/>
                <a:tab pos="4231005" algn="l"/>
                <a:tab pos="6751320" algn="l"/>
              </a:tabLst>
            </a:pPr>
            <a:r>
              <a:rPr lang="en-US" altLang="zh-CN" smtClean="0">
                <a:solidFill>
                  <a:srgbClr val="000000"/>
                </a:solidFill>
                <a:cs typeface="Times New Roman"/>
              </a:rPr>
              <a:t>2</a:t>
            </a:r>
            <a:r>
              <a:rPr lang="en-US" altLang="zh-CN" smtClean="0">
                <a:solidFill>
                  <a:srgbClr val="000000"/>
                </a:solidFill>
                <a:latin typeface="宋体"/>
                <a:cs typeface="Times New Roman"/>
              </a:rPr>
              <a:t>.</a:t>
            </a:r>
            <a:r>
              <a:rPr lang="en-US" altLang="zh-CN" smtClean="0">
                <a:solidFill>
                  <a:srgbClr val="000000"/>
                </a:solidFill>
                <a:cs typeface="Times New Roman"/>
              </a:rPr>
              <a:t>The </a:t>
            </a:r>
            <a:r>
              <a:rPr lang="en-US" altLang="zh-CN">
                <a:solidFill>
                  <a:srgbClr val="000000"/>
                </a:solidFill>
                <a:cs typeface="Times New Roman"/>
              </a:rPr>
              <a:t>boy is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and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endParaRPr lang="en-US" altLang="zh-CN" smtClean="0">
              <a:solidFill>
                <a:srgbClr val="000000"/>
              </a:solidFill>
              <a:cs typeface="Times New Roman"/>
            </a:endParaRPr>
          </a:p>
          <a:p>
            <a:pPr hangingPunct="0">
              <a:spcAft>
                <a:spcPts val="0"/>
              </a:spcAft>
              <a:tabLst>
                <a:tab pos="1710690" algn="l"/>
                <a:tab pos="4231005" algn="l"/>
                <a:tab pos="6751320" algn="l"/>
              </a:tabLst>
            </a:pPr>
            <a:r>
              <a:rPr lang="en-US" altLang="zh-CN" smtClean="0">
                <a:solidFill>
                  <a:srgbClr val="000000"/>
                </a:solidFill>
                <a:cs typeface="Times New Roman"/>
              </a:rPr>
              <a:t>3</a:t>
            </a:r>
            <a:r>
              <a:rPr lang="en-US" altLang="zh-CN" smtClean="0">
                <a:solidFill>
                  <a:srgbClr val="000000"/>
                </a:solidFill>
                <a:latin typeface="宋体"/>
                <a:cs typeface="Times New Roman"/>
              </a:rPr>
              <a:t>.</a:t>
            </a:r>
            <a:r>
              <a:rPr lang="en-US" altLang="zh-CN" smtClean="0">
                <a:solidFill>
                  <a:srgbClr val="000000"/>
                </a:solidFill>
                <a:cs typeface="Times New Roman"/>
              </a:rPr>
              <a:t>Her </a:t>
            </a:r>
            <a:r>
              <a:rPr lang="en-US" altLang="zh-CN">
                <a:solidFill>
                  <a:srgbClr val="000000"/>
                </a:solidFill>
                <a:cs typeface="Times New Roman"/>
              </a:rPr>
              <a:t>mother has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hair</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pic>
        <p:nvPicPr>
          <p:cNvPr id="3" name="fs433.jpg" descr="id:2147489565;FounderCES"/>
          <p:cNvPicPr/>
          <p:nvPr/>
        </p:nvPicPr>
        <p:blipFill>
          <a:blip r:embed="rId2"/>
          <a:stretch>
            <a:fillRect/>
          </a:stretch>
        </p:blipFill>
        <p:spPr>
          <a:xfrm>
            <a:off x="6222330" y="1606603"/>
            <a:ext cx="1015236" cy="1048706"/>
          </a:xfrm>
          <a:prstGeom prst="rect">
            <a:avLst/>
          </a:prstGeom>
        </p:spPr>
      </p:pic>
      <p:pic>
        <p:nvPicPr>
          <p:cNvPr id="4" name="fs434.jpg" descr="id:2147489572;FounderCES"/>
          <p:cNvPicPr/>
          <p:nvPr/>
        </p:nvPicPr>
        <p:blipFill>
          <a:blip r:embed="rId3"/>
          <a:stretch>
            <a:fillRect/>
          </a:stretch>
        </p:blipFill>
        <p:spPr>
          <a:xfrm>
            <a:off x="6095206" y="2903466"/>
            <a:ext cx="517473" cy="1153577"/>
          </a:xfrm>
          <a:prstGeom prst="rect">
            <a:avLst/>
          </a:prstGeom>
        </p:spPr>
      </p:pic>
      <p:pic>
        <p:nvPicPr>
          <p:cNvPr id="5" name="fs435.jpg" descr="id:2147489579;FounderCES"/>
          <p:cNvPicPr/>
          <p:nvPr/>
        </p:nvPicPr>
        <p:blipFill>
          <a:blip r:embed="rId4"/>
          <a:stretch>
            <a:fillRect/>
          </a:stretch>
        </p:blipFill>
        <p:spPr>
          <a:xfrm>
            <a:off x="5287672" y="4223764"/>
            <a:ext cx="781881" cy="1048706"/>
          </a:xfrm>
          <a:prstGeom prst="rect">
            <a:avLst/>
          </a:prstGeom>
        </p:spPr>
      </p:pic>
      <p:sp>
        <p:nvSpPr>
          <p:cNvPr id="6" name="矩形 5"/>
          <p:cNvSpPr/>
          <p:nvPr/>
        </p:nvSpPr>
        <p:spPr>
          <a:xfrm>
            <a:off x="2782838" y="1767173"/>
            <a:ext cx="910827" cy="523220"/>
          </a:xfrm>
          <a:prstGeom prst="rect">
            <a:avLst/>
          </a:prstGeom>
        </p:spPr>
        <p:txBody>
          <a:bodyPr wrap="none">
            <a:spAutoFit/>
          </a:bodyPr>
          <a:lstStyle/>
          <a:p>
            <a:r>
              <a:rPr lang="en-US" altLang="zh-CN"/>
              <a:t> eyes</a:t>
            </a:r>
            <a:endParaRPr lang="zh-CN" altLang="en-US"/>
          </a:p>
        </p:txBody>
      </p:sp>
      <p:sp>
        <p:nvSpPr>
          <p:cNvPr id="9" name="矩形 8"/>
          <p:cNvSpPr/>
          <p:nvPr/>
        </p:nvSpPr>
        <p:spPr>
          <a:xfrm>
            <a:off x="2310786" y="3097253"/>
            <a:ext cx="1492716" cy="523220"/>
          </a:xfrm>
          <a:prstGeom prst="rect">
            <a:avLst/>
          </a:prstGeom>
        </p:spPr>
        <p:txBody>
          <a:bodyPr wrap="none">
            <a:spAutoFit/>
          </a:bodyPr>
          <a:lstStyle/>
          <a:p>
            <a:r>
              <a:rPr lang="en-US" altLang="zh-CN"/>
              <a:t> tall/thin</a:t>
            </a:r>
            <a:endParaRPr lang="zh-CN" altLang="en-US"/>
          </a:p>
        </p:txBody>
      </p:sp>
      <p:sp>
        <p:nvSpPr>
          <p:cNvPr id="10" name="矩形 9"/>
          <p:cNvSpPr/>
          <p:nvPr/>
        </p:nvSpPr>
        <p:spPr>
          <a:xfrm>
            <a:off x="4473323" y="3102680"/>
            <a:ext cx="1402948" cy="523220"/>
          </a:xfrm>
          <a:prstGeom prst="rect">
            <a:avLst/>
          </a:prstGeom>
        </p:spPr>
        <p:txBody>
          <a:bodyPr wrap="none">
            <a:spAutoFit/>
          </a:bodyPr>
          <a:lstStyle/>
          <a:p>
            <a:r>
              <a:rPr lang="en-US" altLang="zh-CN"/>
              <a:t>thin/tall</a:t>
            </a:r>
            <a:endParaRPr lang="zh-CN" altLang="en-US"/>
          </a:p>
        </p:txBody>
      </p:sp>
      <p:sp>
        <p:nvSpPr>
          <p:cNvPr id="12" name="矩形 11"/>
          <p:cNvSpPr/>
          <p:nvPr/>
        </p:nvSpPr>
        <p:spPr>
          <a:xfrm>
            <a:off x="3313510" y="4305854"/>
            <a:ext cx="843501" cy="523220"/>
          </a:xfrm>
          <a:prstGeom prst="rect">
            <a:avLst/>
          </a:prstGeom>
        </p:spPr>
        <p:txBody>
          <a:bodyPr wrap="none">
            <a:spAutoFit/>
          </a:bodyPr>
          <a:lstStyle/>
          <a:p>
            <a:r>
              <a:rPr lang="en-US" altLang="zh-CN"/>
              <a:t>long</a:t>
            </a:r>
            <a:endParaRPr lang="zh-CN" altLang="en-US"/>
          </a:p>
        </p:txBody>
      </p:sp>
    </p:spTree>
    <p:extLst>
      <p:ext uri="{BB962C8B-B14F-4D97-AF65-F5344CB8AC3E}">
        <p14:creationId xmlns:p14="http://schemas.microsoft.com/office/powerpoint/2010/main" val="3366642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9091"/>
            <a:ext cx="11485848" cy="2031325"/>
          </a:xfrm>
        </p:spPr>
        <p:txBody>
          <a:bodyPr/>
          <a:lstStyle/>
          <a:p>
            <a:pPr hangingPunct="0">
              <a:spcAft>
                <a:spcPts val="0"/>
              </a:spcAft>
              <a:tabLst>
                <a:tab pos="1710690" algn="l"/>
                <a:tab pos="4231005" algn="l"/>
                <a:tab pos="6751320" algn="l"/>
              </a:tabLst>
            </a:pPr>
            <a:r>
              <a:rPr lang="en-US" altLang="zh-CN" smtClean="0">
                <a:solidFill>
                  <a:srgbClr val="000000"/>
                </a:solidFill>
                <a:cs typeface="Times New Roman"/>
              </a:rPr>
              <a:t>4</a:t>
            </a:r>
            <a:r>
              <a:rPr lang="en-US" altLang="zh-CN" smtClean="0">
                <a:solidFill>
                  <a:srgbClr val="000000"/>
                </a:solidFill>
                <a:latin typeface="宋体"/>
                <a:cs typeface="Times New Roman"/>
              </a:rPr>
              <a:t>.</a:t>
            </a:r>
            <a:r>
              <a:rPr lang="en-US" altLang="zh-CN" smtClean="0">
                <a:solidFill>
                  <a:srgbClr val="000000"/>
                </a:solidFill>
                <a:cs typeface="Times New Roman"/>
              </a:rPr>
              <a:t>The </a:t>
            </a:r>
            <a:r>
              <a:rPr lang="en-US" altLang="zh-CN">
                <a:solidFill>
                  <a:srgbClr val="000000"/>
                </a:solidFill>
                <a:cs typeface="Times New Roman"/>
              </a:rPr>
              <a:t>rabbit is very cute</a:t>
            </a:r>
            <a:r>
              <a:rPr lang="en-US" altLang="zh-CN">
                <a:solidFill>
                  <a:srgbClr val="000000"/>
                </a:solidFill>
                <a:latin typeface="宋体"/>
                <a:cs typeface="Times New Roman"/>
              </a:rPr>
              <a:t>.</a:t>
            </a:r>
            <a:r>
              <a:rPr lang="en-US" altLang="zh-CN">
                <a:solidFill>
                  <a:srgbClr val="000000"/>
                </a:solidFill>
                <a:cs typeface="Times New Roman"/>
              </a:rPr>
              <a:t>It’s tail is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endParaRPr lang="zh-CN" altLang="zh-CN" sz="1400">
              <a:solidFill>
                <a:srgbClr val="000000"/>
              </a:solidFill>
              <a:cs typeface="Times New Roman"/>
            </a:endParaRPr>
          </a:p>
          <a:p>
            <a:endParaRPr lang="en-US" altLang="zh-CN" smtClean="0">
              <a:solidFill>
                <a:srgbClr val="000000"/>
              </a:solidFill>
            </a:endParaRPr>
          </a:p>
          <a:p>
            <a:r>
              <a:rPr lang="en-US" altLang="zh-CN" smtClean="0">
                <a:solidFill>
                  <a:srgbClr val="000000"/>
                </a:solidFill>
              </a:rPr>
              <a:t>5</a:t>
            </a:r>
            <a:r>
              <a:rPr lang="en-US" altLang="zh-CN" smtClean="0">
                <a:solidFill>
                  <a:srgbClr val="000000"/>
                </a:solidFill>
                <a:latin typeface="宋体"/>
                <a:cs typeface="Times New Roman"/>
              </a:rPr>
              <a:t>.</a:t>
            </a:r>
            <a:r>
              <a:rPr lang="en-US" altLang="zh-CN" smtClean="0">
                <a:solidFill>
                  <a:srgbClr val="000000"/>
                </a:solidFill>
              </a:rPr>
              <a:t>I </a:t>
            </a:r>
            <a:r>
              <a:rPr lang="en-US" altLang="zh-CN">
                <a:solidFill>
                  <a:srgbClr val="000000"/>
                </a:solidFill>
              </a:rPr>
              <a:t>can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r>
              <a:rPr lang="en-US" altLang="zh-CN">
                <a:solidFill>
                  <a:srgbClr val="000000"/>
                </a:solidFill>
              </a:rPr>
              <a:t>And he can </a:t>
            </a:r>
            <a:r>
              <a:rPr lang="zh-CN" altLang="zh-CN" u="sng">
                <a:solidFill>
                  <a:srgbClr val="000000"/>
                </a:solidFill>
                <a:uFill>
                  <a:solidFill>
                    <a:srgbClr val="000000"/>
                  </a:solidFill>
                </a:uFill>
                <a:cs typeface="Times New Roman"/>
              </a:rPr>
              <a:t>　　　　</a:t>
            </a:r>
            <a:r>
              <a:rPr lang="en-US" altLang="zh-CN" smtClean="0">
                <a:solidFill>
                  <a:srgbClr val="000000"/>
                </a:solidFill>
                <a:latin typeface="宋体"/>
                <a:cs typeface="Times New Roman"/>
              </a:rPr>
              <a:t>.</a:t>
            </a:r>
          </a:p>
        </p:txBody>
      </p:sp>
      <p:pic>
        <p:nvPicPr>
          <p:cNvPr id="3" name="fs436.jpg" descr="id:2147489586;FounderCES"/>
          <p:cNvPicPr/>
          <p:nvPr/>
        </p:nvPicPr>
        <p:blipFill>
          <a:blip r:embed="rId2"/>
          <a:stretch>
            <a:fillRect/>
          </a:stretch>
        </p:blipFill>
        <p:spPr>
          <a:xfrm>
            <a:off x="7318303" y="1235404"/>
            <a:ext cx="1009151" cy="953369"/>
          </a:xfrm>
          <a:prstGeom prst="rect">
            <a:avLst/>
          </a:prstGeom>
        </p:spPr>
      </p:pic>
      <p:pic>
        <p:nvPicPr>
          <p:cNvPr id="4" name="fs437.jpg" descr="id:2147489593;FounderCES"/>
          <p:cNvPicPr/>
          <p:nvPr/>
        </p:nvPicPr>
        <p:blipFill>
          <a:blip r:embed="rId3"/>
          <a:stretch>
            <a:fillRect/>
          </a:stretch>
        </p:blipFill>
        <p:spPr>
          <a:xfrm>
            <a:off x="6550113" y="2647283"/>
            <a:ext cx="1637968" cy="953369"/>
          </a:xfrm>
          <a:prstGeom prst="rect">
            <a:avLst/>
          </a:prstGeom>
        </p:spPr>
      </p:pic>
      <p:pic>
        <p:nvPicPr>
          <p:cNvPr id="5" name="fs438.jpg" descr="id:2147489600;FounderCES"/>
          <p:cNvPicPr/>
          <p:nvPr/>
        </p:nvPicPr>
        <p:blipFill>
          <a:blip r:embed="rId4"/>
          <a:stretch>
            <a:fillRect/>
          </a:stretch>
        </p:blipFill>
        <p:spPr>
          <a:xfrm>
            <a:off x="8527392" y="2651083"/>
            <a:ext cx="1096206" cy="953369"/>
          </a:xfrm>
          <a:prstGeom prst="rect">
            <a:avLst/>
          </a:prstGeom>
        </p:spPr>
      </p:pic>
      <p:sp>
        <p:nvSpPr>
          <p:cNvPr id="6" name="矩形 5"/>
          <p:cNvSpPr/>
          <p:nvPr/>
        </p:nvSpPr>
        <p:spPr>
          <a:xfrm>
            <a:off x="5807174" y="1461669"/>
            <a:ext cx="982961" cy="523220"/>
          </a:xfrm>
          <a:prstGeom prst="rect">
            <a:avLst/>
          </a:prstGeom>
        </p:spPr>
        <p:txBody>
          <a:bodyPr wrap="none">
            <a:spAutoFit/>
          </a:bodyPr>
          <a:lstStyle/>
          <a:p>
            <a:r>
              <a:rPr lang="en-US" altLang="zh-CN"/>
              <a:t>short</a:t>
            </a:r>
            <a:endParaRPr lang="zh-CN" altLang="en-US"/>
          </a:p>
        </p:txBody>
      </p:sp>
      <p:sp>
        <p:nvSpPr>
          <p:cNvPr id="9" name="矩形 8"/>
          <p:cNvSpPr/>
          <p:nvPr/>
        </p:nvSpPr>
        <p:spPr>
          <a:xfrm>
            <a:off x="1846734" y="2745414"/>
            <a:ext cx="982961" cy="523220"/>
          </a:xfrm>
          <a:prstGeom prst="rect">
            <a:avLst/>
          </a:prstGeom>
        </p:spPr>
        <p:txBody>
          <a:bodyPr wrap="none">
            <a:spAutoFit/>
          </a:bodyPr>
          <a:lstStyle/>
          <a:p>
            <a:r>
              <a:rPr lang="en-US" altLang="zh-CN" smtClean="0"/>
              <a:t>swim</a:t>
            </a:r>
            <a:endParaRPr lang="zh-CN" altLang="en-US"/>
          </a:p>
        </p:txBody>
      </p:sp>
      <p:sp>
        <p:nvSpPr>
          <p:cNvPr id="10" name="矩形 9"/>
          <p:cNvSpPr/>
          <p:nvPr/>
        </p:nvSpPr>
        <p:spPr>
          <a:xfrm>
            <a:off x="5112245" y="2762978"/>
            <a:ext cx="982961" cy="523220"/>
          </a:xfrm>
          <a:prstGeom prst="rect">
            <a:avLst/>
          </a:prstGeom>
        </p:spPr>
        <p:txBody>
          <a:bodyPr wrap="none">
            <a:spAutoFit/>
          </a:bodyPr>
          <a:lstStyle/>
          <a:p>
            <a:r>
              <a:rPr lang="en-US" altLang="zh-CN"/>
              <a:t>skate</a:t>
            </a:r>
            <a:endParaRPr lang="zh-CN" altLang="en-US"/>
          </a:p>
        </p:txBody>
      </p:sp>
    </p:spTree>
    <p:extLst>
      <p:ext uri="{BB962C8B-B14F-4D97-AF65-F5344CB8AC3E}">
        <p14:creationId xmlns:p14="http://schemas.microsoft.com/office/powerpoint/2010/main" val="3802345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八</a:t>
            </a:r>
            <a:r>
              <a:rPr lang="zh-CN" altLang="zh-CN">
                <a:solidFill>
                  <a:srgbClr val="000000"/>
                </a:solidFill>
                <a:ea typeface="黑体"/>
                <a:cs typeface="Times New Roman"/>
              </a:rPr>
              <a:t>、单项选择。</a:t>
            </a:r>
            <a:r>
              <a:rPr lang="zh-CN" altLang="zh-CN">
                <a:solidFill>
                  <a:srgbClr val="000000"/>
                </a:solidFill>
                <a:cs typeface="Times New Roman"/>
              </a:rPr>
              <a:t>（</a:t>
            </a:r>
            <a:r>
              <a:rPr lang="en-US" altLang="zh-CN">
                <a:solidFill>
                  <a:srgbClr val="000000"/>
                </a:solidFill>
                <a:cs typeface="Times New Roman"/>
              </a:rPr>
              <a:t>5</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—Look at my toy cars</a:t>
            </a:r>
            <a:r>
              <a:rPr lang="en-US" altLang="zh-CN">
                <a:solidFill>
                  <a:srgbClr val="000000"/>
                </a:solidFill>
                <a:latin typeface="宋体"/>
                <a:cs typeface="Times New Roman"/>
              </a:rPr>
              <a:t>.</a:t>
            </a:r>
            <a:r>
              <a:rPr lang="en-US" altLang="zh-CN">
                <a:solidFill>
                  <a:srgbClr val="000000"/>
                </a:solidFill>
                <a:cs typeface="Times New Roman"/>
              </a:rPr>
              <a:t>—</a:t>
            </a:r>
            <a:r>
              <a:rPr lang="zh-CN" altLang="zh-CN" u="sng">
                <a:solidFill>
                  <a:srgbClr val="000000"/>
                </a:solidFill>
                <a:uFill>
                  <a:solidFill>
                    <a:srgbClr val="000000"/>
                  </a:solidFill>
                </a:uFill>
                <a:cs typeface="Times New Roman"/>
              </a:rPr>
              <a:t>　　　</a:t>
            </a:r>
            <a:r>
              <a:rPr lang="en-US" altLang="zh-CN" u="sng" smtClean="0">
                <a:solidFill>
                  <a:schemeClr val="bg1"/>
                </a:solidFill>
                <a:uFill>
                  <a:solidFill>
                    <a:srgbClr val="000000"/>
                  </a:solidFill>
                </a:uFill>
                <a:cs typeface="Times New Roman"/>
              </a:rPr>
              <a:t>.</a:t>
            </a:r>
            <a:endParaRPr lang="zh-CN" altLang="zh-CN" sz="1400">
              <a:solidFill>
                <a:schemeClr val="bg1"/>
              </a:solidFill>
              <a:cs typeface="Times New Roman"/>
            </a:endParaRPr>
          </a:p>
          <a:p>
            <a:pPr marL="1778000" hangingPunct="0">
              <a:spcAft>
                <a:spcPts val="0"/>
              </a:spcAft>
              <a:tabLst>
                <a:tab pos="1709738" algn="l"/>
                <a:tab pos="4230688" algn="l"/>
                <a:tab pos="7532688" algn="l"/>
              </a:tabLst>
            </a:pP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It’s nice</a:t>
            </a:r>
            <a:r>
              <a:rPr lang="en-US" altLang="zh-CN">
                <a:solidFill>
                  <a:srgbClr val="000000"/>
                </a:solidFill>
                <a:latin typeface="宋体"/>
                <a:cs typeface="Times New Roman"/>
              </a:rPr>
              <a:t>.</a:t>
            </a:r>
            <a:r>
              <a:rPr lang="en-US" altLang="zh-CN">
                <a:solidFill>
                  <a:srgbClr val="000000"/>
                </a:solidFill>
                <a:cs typeface="Times New Roman"/>
              </a:rPr>
              <a:t>	</a:t>
            </a:r>
            <a:r>
              <a:rPr lang="en-US" altLang="zh-CN" smtClean="0">
                <a:solidFill>
                  <a:srgbClr val="000000"/>
                </a:solidFill>
                <a:cs typeface="Times New Roman"/>
              </a:rPr>
              <a:t>B</a:t>
            </a:r>
            <a:r>
              <a:rPr lang="en-US" altLang="zh-CN" smtClean="0">
                <a:solidFill>
                  <a:srgbClr val="000000"/>
                </a:solidFill>
                <a:latin typeface="宋体"/>
                <a:cs typeface="Times New Roman"/>
              </a:rPr>
              <a:t>.</a:t>
            </a:r>
            <a:r>
              <a:rPr lang="en-US" altLang="zh-CN" smtClean="0">
                <a:solidFill>
                  <a:srgbClr val="000000"/>
                </a:solidFill>
                <a:cs typeface="Times New Roman"/>
              </a:rPr>
              <a:t>How </a:t>
            </a:r>
            <a:r>
              <a:rPr lang="en-US" altLang="zh-CN">
                <a:solidFill>
                  <a:srgbClr val="000000"/>
                </a:solidFill>
                <a:cs typeface="Times New Roman"/>
              </a:rPr>
              <a:t>beautiful</a:t>
            </a:r>
            <a:r>
              <a:rPr lang="zh-CN" altLang="zh-CN" smtClean="0">
                <a:solidFill>
                  <a:srgbClr val="000000"/>
                </a:solidFill>
                <a:cs typeface="Times New Roman"/>
              </a:rPr>
              <a:t>！</a:t>
            </a:r>
            <a:r>
              <a:rPr lang="en-US" altLang="zh-CN" smtClean="0">
                <a:solidFill>
                  <a:srgbClr val="000000"/>
                </a:solidFill>
                <a:cs typeface="Times New Roman"/>
              </a:rPr>
              <a:t>	C</a:t>
            </a:r>
            <a:r>
              <a:rPr lang="en-US" altLang="zh-CN" smtClean="0">
                <a:solidFill>
                  <a:srgbClr val="000000"/>
                </a:solidFill>
                <a:latin typeface="宋体"/>
                <a:cs typeface="Times New Roman"/>
              </a:rPr>
              <a:t>.</a:t>
            </a:r>
            <a:r>
              <a:rPr lang="en-US" altLang="zh-CN" smtClean="0">
                <a:solidFill>
                  <a:srgbClr val="000000"/>
                </a:solidFill>
                <a:cs typeface="Times New Roman"/>
              </a:rPr>
              <a:t>Here </a:t>
            </a:r>
            <a:r>
              <a:rPr lang="en-US" altLang="zh-CN">
                <a:solidFill>
                  <a:srgbClr val="000000"/>
                </a:solidFill>
                <a:cs typeface="Times New Roman"/>
              </a:rPr>
              <a:t>you are</a:t>
            </a:r>
            <a:r>
              <a:rPr lang="en-US" altLang="zh-CN" smtClean="0">
                <a:solidFill>
                  <a:srgbClr val="000000"/>
                </a:solidFill>
                <a:latin typeface="宋体"/>
                <a:cs typeface="Times New Roman"/>
              </a:rPr>
              <a:t>.</a:t>
            </a:r>
            <a:endParaRPr lang="en-US"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—Can you talk,Mr Robot</a:t>
            </a:r>
            <a:r>
              <a:rPr lang="zh-CN" altLang="zh-CN">
                <a:solidFill>
                  <a:srgbClr val="000000"/>
                </a:solidFill>
                <a:cs typeface="Times New Roman"/>
              </a:rPr>
              <a:t>？</a:t>
            </a:r>
            <a:r>
              <a:rPr lang="en-US" altLang="zh-CN">
                <a:solidFill>
                  <a:srgbClr val="000000"/>
                </a:solidFill>
                <a:cs typeface="Times New Roman"/>
              </a:rPr>
              <a:t> —</a:t>
            </a:r>
            <a:r>
              <a:rPr lang="zh-CN" altLang="zh-CN" u="sng">
                <a:solidFill>
                  <a:srgbClr val="000000"/>
                </a:solidFill>
                <a:uFill>
                  <a:solidFill>
                    <a:srgbClr val="000000"/>
                  </a:solidFill>
                </a:uFill>
                <a:cs typeface="Times New Roman"/>
              </a:rPr>
              <a:t>　　　</a:t>
            </a:r>
            <a:r>
              <a:rPr lang="zh-CN" altLang="en-US" u="sng">
                <a:solidFill>
                  <a:schemeClr val="bg1"/>
                </a:solidFill>
                <a:uFill>
                  <a:solidFill>
                    <a:srgbClr val="000000"/>
                  </a:solidFill>
                </a:uFill>
                <a:cs typeface="Times New Roman"/>
              </a:rPr>
              <a:t>。</a:t>
            </a:r>
            <a:endParaRPr lang="zh-CN" altLang="zh-CN" sz="1400">
              <a:solidFill>
                <a:schemeClr val="bg1"/>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Yes,I do</a:t>
            </a:r>
            <a:r>
              <a:rPr lang="en-US" altLang="zh-CN">
                <a:solidFill>
                  <a:srgbClr val="000000"/>
                </a:solidFill>
                <a:latin typeface="宋体"/>
                <a:cs typeface="Times New Roman"/>
              </a:rPr>
              <a:t>.</a:t>
            </a:r>
            <a:r>
              <a:rPr lang="en-US" altLang="zh-CN">
                <a:solidFill>
                  <a:srgbClr val="000000"/>
                </a:solidFill>
                <a:cs typeface="Times New Roman"/>
              </a:rPr>
              <a:t>	</a:t>
            </a:r>
            <a:r>
              <a:rPr lang="zh-CN" altLang="zh-CN">
                <a:solidFill>
                  <a:srgbClr val="000000"/>
                </a:solidFill>
                <a:cs typeface="Times New Roman"/>
              </a:rPr>
              <a:t>　　　</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B</a:t>
            </a:r>
            <a:r>
              <a:rPr lang="en-US" altLang="zh-CN">
                <a:solidFill>
                  <a:srgbClr val="000000"/>
                </a:solidFill>
                <a:latin typeface="宋体"/>
                <a:cs typeface="Times New Roman"/>
              </a:rPr>
              <a:t>.</a:t>
            </a:r>
            <a:r>
              <a:rPr lang="en-US" altLang="zh-CN">
                <a:solidFill>
                  <a:srgbClr val="000000"/>
                </a:solidFill>
                <a:cs typeface="Times New Roman"/>
              </a:rPr>
              <a:t>No,I’m not</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C</a:t>
            </a:r>
            <a:r>
              <a:rPr lang="en-US" altLang="zh-CN">
                <a:solidFill>
                  <a:srgbClr val="000000"/>
                </a:solidFill>
                <a:latin typeface="宋体"/>
                <a:cs typeface="Times New Roman"/>
              </a:rPr>
              <a:t>.</a:t>
            </a:r>
            <a:r>
              <a:rPr lang="en-US" altLang="zh-CN">
                <a:solidFill>
                  <a:srgbClr val="000000"/>
                </a:solidFill>
                <a:cs typeface="Times New Roman"/>
              </a:rPr>
              <a:t>Yes,I </a:t>
            </a:r>
            <a:r>
              <a:rPr lang="en-US" altLang="zh-CN">
                <a:solidFill>
                  <a:srgbClr val="000000"/>
                </a:solidFill>
                <a:cs typeface="Times New Roman"/>
              </a:rPr>
              <a:t>can</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982638" y="1484784"/>
            <a:ext cx="423514" cy="523220"/>
          </a:xfrm>
          <a:prstGeom prst="rect">
            <a:avLst/>
          </a:prstGeom>
        </p:spPr>
        <p:txBody>
          <a:bodyPr wrap="none">
            <a:spAutoFit/>
          </a:bodyPr>
          <a:lstStyle/>
          <a:p>
            <a:r>
              <a:rPr lang="en-US" altLang="zh-CN"/>
              <a:t>B</a:t>
            </a:r>
            <a:endParaRPr lang="zh-CN" altLang="en-US"/>
          </a:p>
        </p:txBody>
      </p:sp>
      <p:sp>
        <p:nvSpPr>
          <p:cNvPr id="6" name="矩形 5"/>
          <p:cNvSpPr/>
          <p:nvPr/>
        </p:nvSpPr>
        <p:spPr>
          <a:xfrm>
            <a:off x="957764" y="2765490"/>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1874888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lgn="dist"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Look at these cute alpacas</a:t>
            </a:r>
            <a:r>
              <a:rPr lang="zh-CN" altLang="zh-CN">
                <a:solidFill>
                  <a:srgbClr val="000000"/>
                </a:solidFill>
                <a:cs typeface="Times New Roman"/>
              </a:rPr>
              <a:t>（</a:t>
            </a:r>
            <a:r>
              <a:rPr lang="zh-CN" altLang="zh-CN">
                <a:solidFill>
                  <a:srgbClr val="000000"/>
                </a:solidFill>
                <a:ea typeface="楷体"/>
                <a:cs typeface="Times New Roman"/>
              </a:rPr>
              <a:t>羊驼</a:t>
            </a:r>
            <a:r>
              <a:rPr lang="zh-CN" altLang="zh-CN">
                <a:solidFill>
                  <a:srgbClr val="000000"/>
                </a:solidFill>
                <a:cs typeface="Times New Roman"/>
              </a:rPr>
              <a:t>）</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have </a:t>
            </a:r>
            <a:r>
              <a:rPr lang="en-US" altLang="zh-CN" smtClean="0">
                <a:solidFill>
                  <a:srgbClr val="000000"/>
                </a:solidFill>
                <a:cs typeface="Times New Roman"/>
              </a:rPr>
              <a:t>short</a:t>
            </a:r>
          </a:p>
          <a:p>
            <a:pPr hangingPunct="0">
              <a:spcAft>
                <a:spcPts val="0"/>
              </a:spcAft>
              <a:tabLst>
                <a:tab pos="1710690" algn="l"/>
                <a:tab pos="4231005" algn="l"/>
                <a:tab pos="6751320" algn="l"/>
              </a:tabLst>
            </a:pPr>
            <a:r>
              <a:rPr lang="en-US" altLang="zh-CN" smtClean="0">
                <a:solidFill>
                  <a:srgbClr val="000000"/>
                </a:solidFill>
                <a:cs typeface="Times New Roman"/>
              </a:rPr>
              <a:t>	 </a:t>
            </a:r>
            <a:r>
              <a:rPr lang="zh-CN" altLang="zh-CN" u="sng">
                <a:solidFill>
                  <a:srgbClr val="000000"/>
                </a:solidFill>
                <a:uFill>
                  <a:solidFill>
                    <a:srgbClr val="000000"/>
                  </a:solidFill>
                </a:uFill>
                <a:cs typeface="Times New Roman"/>
              </a:rPr>
              <a:t>　　　　</a:t>
            </a:r>
            <a:r>
              <a:rPr lang="en-US" altLang="zh-CN" smtClean="0">
                <a:solidFill>
                  <a:srgbClr val="000000"/>
                </a:solidFill>
                <a:cs typeface="Times New Roman"/>
              </a:rPr>
              <a:t>and </a:t>
            </a:r>
            <a:r>
              <a:rPr lang="en-US" altLang="zh-CN">
                <a:solidFill>
                  <a:srgbClr val="000000"/>
                </a:solidFill>
                <a:cs typeface="Times New Roman"/>
              </a:rPr>
              <a:t>pointed</a:t>
            </a:r>
            <a:r>
              <a:rPr lang="zh-CN" altLang="zh-CN">
                <a:solidFill>
                  <a:srgbClr val="000000"/>
                </a:solidFill>
                <a:cs typeface="Times New Roman"/>
              </a:rPr>
              <a:t>（</a:t>
            </a:r>
            <a:r>
              <a:rPr lang="zh-CN" altLang="zh-CN">
                <a:solidFill>
                  <a:srgbClr val="000000"/>
                </a:solidFill>
                <a:ea typeface="楷体"/>
                <a:cs typeface="Times New Roman"/>
              </a:rPr>
              <a:t>尖的</a:t>
            </a:r>
            <a:r>
              <a:rPr lang="zh-CN" altLang="zh-CN">
                <a:solidFill>
                  <a:srgbClr val="000000"/>
                </a:solidFill>
                <a:cs typeface="Times New Roman"/>
              </a:rPr>
              <a:t>）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r>
              <a:rPr lang="en-US" altLang="zh-CN">
                <a:solidFill>
                  <a:srgbClr val="000000"/>
                </a:solidFill>
                <a:cs typeface="Times New Roman"/>
              </a:rPr>
              <a:t>We can use their soft </a:t>
            </a:r>
            <a:r>
              <a:rPr lang="en-US" altLang="zh-CN" smtClean="0">
                <a:solidFill>
                  <a:srgbClr val="000000"/>
                </a:solidFill>
                <a:cs typeface="Times New Roman"/>
              </a:rPr>
              <a:t>	wool </a:t>
            </a:r>
            <a:r>
              <a:rPr lang="en-US" altLang="zh-CN">
                <a:solidFill>
                  <a:srgbClr val="000000"/>
                </a:solidFill>
                <a:cs typeface="Times New Roman"/>
              </a:rPr>
              <a:t>to make clothes</a:t>
            </a:r>
            <a:r>
              <a:rPr lang="en-US" altLang="zh-CN">
                <a:solidFill>
                  <a:srgbClr val="000000"/>
                </a:solidFill>
                <a:latin typeface="宋体"/>
                <a:cs typeface="Times New Roman"/>
              </a:rPr>
              <a:t>.</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It</a:t>
            </a:r>
            <a:r>
              <a:rPr lang="zh-CN" altLang="zh-CN">
                <a:solidFill>
                  <a:srgbClr val="000000"/>
                </a:solidFill>
                <a:cs typeface="Times New Roman"/>
              </a:rPr>
              <a:t>；</a:t>
            </a:r>
            <a:r>
              <a:rPr lang="en-US" altLang="zh-CN">
                <a:solidFill>
                  <a:srgbClr val="000000"/>
                </a:solidFill>
                <a:cs typeface="Times New Roman"/>
              </a:rPr>
              <a:t>face</a:t>
            </a:r>
            <a:r>
              <a:rPr lang="zh-CN" altLang="zh-CN">
                <a:solidFill>
                  <a:srgbClr val="000000"/>
                </a:solidFill>
                <a:cs typeface="Times New Roman"/>
              </a:rPr>
              <a:t>；</a:t>
            </a:r>
            <a:r>
              <a:rPr lang="en-US" altLang="zh-CN">
                <a:solidFill>
                  <a:srgbClr val="000000"/>
                </a:solidFill>
                <a:cs typeface="Times New Roman"/>
              </a:rPr>
              <a:t>ear	</a:t>
            </a:r>
            <a:r>
              <a:rPr lang="zh-CN" altLang="zh-CN">
                <a:solidFill>
                  <a:srgbClr val="000000"/>
                </a:solidFill>
                <a:cs typeface="Times New Roman"/>
              </a:rPr>
              <a:t>　　　</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B</a:t>
            </a:r>
            <a:r>
              <a:rPr lang="en-US" altLang="zh-CN">
                <a:solidFill>
                  <a:srgbClr val="000000"/>
                </a:solidFill>
                <a:latin typeface="宋体"/>
                <a:cs typeface="Times New Roman"/>
              </a:rPr>
              <a:t>.</a:t>
            </a:r>
            <a:r>
              <a:rPr lang="en-US" altLang="zh-CN">
                <a:solidFill>
                  <a:srgbClr val="000000"/>
                </a:solidFill>
                <a:cs typeface="Times New Roman"/>
              </a:rPr>
              <a:t>They</a:t>
            </a:r>
            <a:r>
              <a:rPr lang="zh-CN" altLang="zh-CN">
                <a:solidFill>
                  <a:srgbClr val="000000"/>
                </a:solidFill>
                <a:cs typeface="Times New Roman"/>
              </a:rPr>
              <a:t>；</a:t>
            </a:r>
            <a:r>
              <a:rPr lang="en-US" altLang="zh-CN">
                <a:solidFill>
                  <a:srgbClr val="000000"/>
                </a:solidFill>
                <a:cs typeface="Times New Roman"/>
              </a:rPr>
              <a:t>faces</a:t>
            </a:r>
            <a:r>
              <a:rPr lang="zh-CN" altLang="zh-CN">
                <a:solidFill>
                  <a:srgbClr val="000000"/>
                </a:solidFill>
                <a:cs typeface="Times New Roman"/>
              </a:rPr>
              <a:t>；</a:t>
            </a:r>
            <a:r>
              <a:rPr lang="en-US" altLang="zh-CN">
                <a:solidFill>
                  <a:srgbClr val="000000"/>
                </a:solidFill>
                <a:cs typeface="Times New Roman"/>
              </a:rPr>
              <a:t>ears	</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C</a:t>
            </a:r>
            <a:r>
              <a:rPr lang="en-US" altLang="zh-CN">
                <a:solidFill>
                  <a:srgbClr val="000000"/>
                </a:solidFill>
                <a:latin typeface="宋体"/>
                <a:cs typeface="Times New Roman"/>
              </a:rPr>
              <a:t>.</a:t>
            </a:r>
            <a:r>
              <a:rPr lang="en-US" altLang="zh-CN">
                <a:solidFill>
                  <a:srgbClr val="000000"/>
                </a:solidFill>
                <a:cs typeface="Times New Roman"/>
              </a:rPr>
              <a:t>They</a:t>
            </a:r>
            <a:r>
              <a:rPr lang="zh-CN" altLang="zh-CN">
                <a:solidFill>
                  <a:srgbClr val="000000"/>
                </a:solidFill>
                <a:cs typeface="Times New Roman"/>
              </a:rPr>
              <a:t>；</a:t>
            </a:r>
            <a:r>
              <a:rPr lang="en-US" altLang="zh-CN">
                <a:solidFill>
                  <a:srgbClr val="000000"/>
                </a:solidFill>
                <a:cs typeface="Times New Roman"/>
              </a:rPr>
              <a:t>face</a:t>
            </a:r>
            <a:r>
              <a:rPr lang="zh-CN" altLang="zh-CN">
                <a:solidFill>
                  <a:srgbClr val="000000"/>
                </a:solidFill>
                <a:cs typeface="Times New Roman"/>
              </a:rPr>
              <a:t>；</a:t>
            </a:r>
            <a:r>
              <a:rPr lang="en-US" altLang="zh-CN" smtClean="0">
                <a:solidFill>
                  <a:srgbClr val="000000"/>
                </a:solidFill>
                <a:cs typeface="Times New Roman"/>
              </a:rPr>
              <a:t>ear</a:t>
            </a:r>
            <a:endParaRPr lang="zh-CN" altLang="zh-CN" sz="1400">
              <a:solidFill>
                <a:srgbClr val="000000"/>
              </a:solidFill>
              <a:cs typeface="Times New Roman"/>
            </a:endParaRPr>
          </a:p>
        </p:txBody>
      </p:sp>
      <p:sp>
        <p:nvSpPr>
          <p:cNvPr id="3" name="矩形 2"/>
          <p:cNvSpPr/>
          <p:nvPr/>
        </p:nvSpPr>
        <p:spPr>
          <a:xfrm>
            <a:off x="964948" y="872508"/>
            <a:ext cx="423514" cy="523220"/>
          </a:xfrm>
          <a:prstGeom prst="rect">
            <a:avLst/>
          </a:prstGeom>
        </p:spPr>
        <p:txBody>
          <a:bodyPr wrap="none">
            <a:spAutoFit/>
          </a:bodyPr>
          <a:lstStyle/>
          <a:p>
            <a:r>
              <a:rPr lang="en-US" altLang="zh-CN">
                <a:latin typeface="Times New Roman"/>
                <a:ea typeface="宋体"/>
              </a:rPr>
              <a:t>B</a:t>
            </a:r>
            <a:endParaRPr lang="zh-CN" altLang="en-US"/>
          </a:p>
        </p:txBody>
      </p:sp>
    </p:spTree>
    <p:extLst>
      <p:ext uri="{BB962C8B-B14F-4D97-AF65-F5344CB8AC3E}">
        <p14:creationId xmlns:p14="http://schemas.microsoft.com/office/powerpoint/2010/main" val="2871379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84995"/>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Susan is thin</a:t>
            </a:r>
            <a:r>
              <a:rPr lang="en-US" altLang="zh-CN">
                <a:solidFill>
                  <a:srgbClr val="000000"/>
                </a:solidFill>
                <a:latin typeface="宋体"/>
                <a:cs typeface="Times New Roman"/>
              </a:rPr>
              <a:t>.</a:t>
            </a:r>
            <a:r>
              <a:rPr lang="en-US" altLang="zh-CN">
                <a:solidFill>
                  <a:srgbClr val="000000"/>
                </a:solidFill>
                <a:cs typeface="Times New Roman"/>
              </a:rPr>
              <a:t>But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motheris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endParaRPr lang="zh-CN" altLang="zh-CN" sz="1400">
              <a:solidFill>
                <a:srgbClr val="000000"/>
              </a:solidFill>
              <a:cs typeface="Times New Roman"/>
            </a:endParaRPr>
          </a:p>
          <a:p>
            <a:pPr marL="450215" indent="1350010" hangingPunct="0">
              <a:spcAft>
                <a:spcPts val="0"/>
              </a:spcAft>
              <a:tabLst>
                <a:tab pos="1710690" algn="l"/>
                <a:tab pos="4231005" algn="l"/>
                <a:tab pos="6751320" algn="l"/>
              </a:tabLst>
            </a:pP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her</a:t>
            </a:r>
            <a:r>
              <a:rPr lang="zh-CN" altLang="zh-CN">
                <a:solidFill>
                  <a:srgbClr val="000000"/>
                </a:solidFill>
                <a:cs typeface="Times New Roman"/>
              </a:rPr>
              <a:t>；</a:t>
            </a:r>
            <a:r>
              <a:rPr lang="en-US" altLang="zh-CN">
                <a:solidFill>
                  <a:srgbClr val="000000"/>
                </a:solidFill>
                <a:cs typeface="Times New Roman"/>
              </a:rPr>
              <a:t>fat	B</a:t>
            </a:r>
            <a:r>
              <a:rPr lang="en-US" altLang="zh-CN">
                <a:solidFill>
                  <a:srgbClr val="000000"/>
                </a:solidFill>
                <a:latin typeface="宋体"/>
                <a:cs typeface="Times New Roman"/>
              </a:rPr>
              <a:t>.</a:t>
            </a:r>
            <a:r>
              <a:rPr lang="en-US" altLang="zh-CN">
                <a:solidFill>
                  <a:srgbClr val="000000"/>
                </a:solidFill>
                <a:cs typeface="Times New Roman"/>
              </a:rPr>
              <a:t>his</a:t>
            </a:r>
            <a:r>
              <a:rPr lang="zh-CN" altLang="zh-CN">
                <a:solidFill>
                  <a:srgbClr val="000000"/>
                </a:solidFill>
                <a:cs typeface="Times New Roman"/>
              </a:rPr>
              <a:t>；</a:t>
            </a:r>
            <a:r>
              <a:rPr lang="en-US" altLang="zh-CN">
                <a:solidFill>
                  <a:srgbClr val="000000"/>
                </a:solidFill>
                <a:cs typeface="Times New Roman"/>
              </a:rPr>
              <a:t>fat	C</a:t>
            </a:r>
            <a:r>
              <a:rPr lang="en-US" altLang="zh-CN">
                <a:solidFill>
                  <a:srgbClr val="000000"/>
                </a:solidFill>
                <a:latin typeface="宋体"/>
                <a:cs typeface="Times New Roman"/>
              </a:rPr>
              <a:t>.</a:t>
            </a:r>
            <a:r>
              <a:rPr lang="en-US" altLang="zh-CN">
                <a:solidFill>
                  <a:srgbClr val="000000"/>
                </a:solidFill>
                <a:cs typeface="Times New Roman"/>
              </a:rPr>
              <a:t>her</a:t>
            </a:r>
            <a:r>
              <a:rPr lang="zh-CN" altLang="zh-CN">
                <a:solidFill>
                  <a:srgbClr val="000000"/>
                </a:solidFill>
                <a:cs typeface="Times New Roman"/>
              </a:rPr>
              <a:t>；</a:t>
            </a:r>
            <a:r>
              <a:rPr lang="en-US" altLang="zh-CN" smtClean="0">
                <a:solidFill>
                  <a:srgbClr val="000000"/>
                </a:solidFill>
                <a:cs typeface="Times New Roman"/>
              </a:rPr>
              <a:t>thin</a:t>
            </a:r>
            <a:endParaRPr lang="zh-CN" altLang="zh-CN" sz="1400">
              <a:solidFill>
                <a:srgbClr val="000000"/>
              </a:solidFill>
              <a:cs typeface="Times New Roman"/>
            </a:endParaRPr>
          </a:p>
        </p:txBody>
      </p:sp>
      <p:sp>
        <p:nvSpPr>
          <p:cNvPr id="5" name="矩形 4"/>
          <p:cNvSpPr/>
          <p:nvPr/>
        </p:nvSpPr>
        <p:spPr>
          <a:xfrm>
            <a:off x="910630" y="908720"/>
            <a:ext cx="444352" cy="523220"/>
          </a:xfrm>
          <a:prstGeom prst="rect">
            <a:avLst/>
          </a:prstGeom>
        </p:spPr>
        <p:txBody>
          <a:bodyPr wrap="none">
            <a:spAutoFit/>
          </a:bodyPr>
          <a:lstStyle/>
          <a:p>
            <a:r>
              <a:rPr lang="en-US" altLang="zh-CN">
                <a:latin typeface="Times New Roman"/>
                <a:ea typeface="宋体"/>
              </a:rPr>
              <a:t>A</a:t>
            </a:r>
            <a:endParaRPr lang="zh-CN" altLang="en-US"/>
          </a:p>
        </p:txBody>
      </p:sp>
      <p:sp>
        <p:nvSpPr>
          <p:cNvPr id="6" name="内容占位符 1"/>
          <p:cNvSpPr txBox="1">
            <a:spLocks/>
          </p:cNvSpPr>
          <p:nvPr/>
        </p:nvSpPr>
        <p:spPr bwMode="auto">
          <a:xfrm>
            <a:off x="360854" y="2041994"/>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710690" algn="l"/>
                <a:tab pos="4231005" algn="l"/>
                <a:tab pos="6751320" algn="l"/>
              </a:tabLst>
            </a:pPr>
            <a:r>
              <a:rPr lang="zh-CN" altLang="zh-CN" smtClean="0">
                <a:solidFill>
                  <a:srgbClr val="000000"/>
                </a:solidFill>
                <a:cs typeface="Times New Roman"/>
              </a:rPr>
              <a:t>（　　）</a:t>
            </a:r>
            <a:r>
              <a:rPr lang="en-US" altLang="zh-CN" smtClean="0">
                <a:solidFill>
                  <a:srgbClr val="000000"/>
                </a:solidFill>
                <a:cs typeface="Times New Roman"/>
              </a:rPr>
              <a:t>5</a:t>
            </a:r>
            <a:r>
              <a:rPr lang="en-US" altLang="zh-CN" smtClean="0">
                <a:solidFill>
                  <a:srgbClr val="000000"/>
                </a:solidFill>
                <a:latin typeface="宋体"/>
                <a:cs typeface="Times New Roman"/>
              </a:rPr>
              <a:t>.</a:t>
            </a:r>
            <a:r>
              <a:rPr lang="en-US" altLang="zh-CN" smtClean="0">
                <a:solidFill>
                  <a:srgbClr val="000000"/>
                </a:solidFill>
                <a:cs typeface="Times New Roman"/>
              </a:rPr>
              <a:t>I have two </a:t>
            </a:r>
            <a:r>
              <a:rPr lang="zh-CN" altLang="zh-CN" u="sng" smtClean="0">
                <a:solidFill>
                  <a:srgbClr val="000000"/>
                </a:solidFill>
                <a:uFill>
                  <a:solidFill>
                    <a:srgbClr val="000000"/>
                  </a:solidFill>
                </a:uFill>
                <a:cs typeface="Times New Roman"/>
              </a:rPr>
              <a:t>　　　　</a:t>
            </a:r>
            <a:r>
              <a:rPr lang="en-US" altLang="zh-CN" smtClean="0">
                <a:solidFill>
                  <a:srgbClr val="000000"/>
                </a:solidFill>
                <a:cs typeface="Times New Roman"/>
              </a:rPr>
              <a:t>ears and a </a:t>
            </a:r>
            <a:r>
              <a:rPr lang="zh-CN" altLang="zh-CN" u="sng" smtClean="0">
                <a:solidFill>
                  <a:srgbClr val="000000"/>
                </a:solidFill>
                <a:uFill>
                  <a:solidFill>
                    <a:srgbClr val="000000"/>
                  </a:solidFill>
                </a:uFill>
                <a:cs typeface="Times New Roman"/>
              </a:rPr>
              <a:t>　　　　</a:t>
            </a:r>
            <a:r>
              <a:rPr lang="en-US" altLang="zh-CN" smtClean="0">
                <a:solidFill>
                  <a:srgbClr val="000000"/>
                </a:solidFill>
                <a:cs typeface="Times New Roman"/>
              </a:rPr>
              <a:t>mouth</a:t>
            </a:r>
            <a:r>
              <a:rPr lang="en-US" altLang="zh-CN" smtClean="0">
                <a:solidFill>
                  <a:srgbClr val="000000"/>
                </a:solidFill>
                <a:latin typeface="宋体"/>
                <a:cs typeface="Times New Roman"/>
              </a:rPr>
              <a:t>.</a:t>
            </a:r>
            <a:endParaRPr lang="zh-CN" altLang="zh-CN" sz="1400" smtClean="0">
              <a:solidFill>
                <a:srgbClr val="000000"/>
              </a:solidFill>
              <a:cs typeface="Times New Roman"/>
            </a:endParaRPr>
          </a:p>
          <a:p>
            <a:pPr marL="1778000" eaLnBrk="1" hangingPunct="0">
              <a:spcAft>
                <a:spcPts val="0"/>
              </a:spcAft>
              <a:tabLst>
                <a:tab pos="1710690" algn="l"/>
                <a:tab pos="4231005" algn="l"/>
                <a:tab pos="6751320" algn="l"/>
              </a:tabLst>
            </a:pPr>
            <a:r>
              <a:rPr lang="en-US" altLang="zh-CN" smtClean="0">
                <a:solidFill>
                  <a:srgbClr val="000000"/>
                </a:solidFill>
                <a:cs typeface="Times New Roman"/>
              </a:rPr>
              <a:t>A</a:t>
            </a:r>
            <a:r>
              <a:rPr lang="en-US" altLang="zh-CN" smtClean="0">
                <a:solidFill>
                  <a:srgbClr val="000000"/>
                </a:solidFill>
                <a:latin typeface="宋体"/>
                <a:cs typeface="Times New Roman"/>
              </a:rPr>
              <a:t>.</a:t>
            </a:r>
            <a:r>
              <a:rPr lang="en-US" altLang="zh-CN" smtClean="0">
                <a:solidFill>
                  <a:srgbClr val="000000"/>
                </a:solidFill>
                <a:cs typeface="Times New Roman"/>
              </a:rPr>
              <a:t>big</a:t>
            </a:r>
            <a:r>
              <a:rPr lang="zh-CN" altLang="zh-CN" smtClean="0">
                <a:solidFill>
                  <a:srgbClr val="000000"/>
                </a:solidFill>
                <a:cs typeface="Times New Roman"/>
              </a:rPr>
              <a:t>；</a:t>
            </a:r>
            <a:r>
              <a:rPr lang="en-US" altLang="zh-CN" smtClean="0">
                <a:solidFill>
                  <a:srgbClr val="000000"/>
                </a:solidFill>
                <a:cs typeface="Times New Roman"/>
              </a:rPr>
              <a:t>small	</a:t>
            </a:r>
            <a:r>
              <a:rPr lang="zh-CN" altLang="zh-CN" smtClean="0">
                <a:solidFill>
                  <a:srgbClr val="000000"/>
                </a:solidFill>
                <a:cs typeface="Times New Roman"/>
              </a:rPr>
              <a:t>　　　</a:t>
            </a:r>
            <a:endParaRPr lang="zh-CN" altLang="zh-CN" sz="1400" smtClean="0">
              <a:solidFill>
                <a:srgbClr val="000000"/>
              </a:solidFill>
              <a:cs typeface="Times New Roman"/>
            </a:endParaRPr>
          </a:p>
          <a:p>
            <a:pPr marL="1778000" eaLnBrk="1" hangingPunct="0">
              <a:spcAft>
                <a:spcPts val="0"/>
              </a:spcAft>
              <a:tabLst>
                <a:tab pos="1710690" algn="l"/>
                <a:tab pos="4231005" algn="l"/>
                <a:tab pos="6751320" algn="l"/>
              </a:tabLst>
            </a:pPr>
            <a:r>
              <a:rPr lang="en-US" altLang="zh-CN" smtClean="0">
                <a:solidFill>
                  <a:srgbClr val="000000"/>
                </a:solidFill>
                <a:cs typeface="Times New Roman"/>
              </a:rPr>
              <a:t>B</a:t>
            </a:r>
            <a:r>
              <a:rPr lang="en-US" altLang="zh-CN" smtClean="0">
                <a:solidFill>
                  <a:srgbClr val="000000"/>
                </a:solidFill>
                <a:latin typeface="宋体"/>
                <a:cs typeface="Times New Roman"/>
              </a:rPr>
              <a:t>.</a:t>
            </a:r>
            <a:r>
              <a:rPr lang="en-US" altLang="zh-CN" smtClean="0">
                <a:solidFill>
                  <a:srgbClr val="000000"/>
                </a:solidFill>
                <a:cs typeface="Times New Roman"/>
              </a:rPr>
              <a:t>small</a:t>
            </a:r>
            <a:r>
              <a:rPr lang="zh-CN" altLang="zh-CN" smtClean="0">
                <a:solidFill>
                  <a:srgbClr val="000000"/>
                </a:solidFill>
                <a:cs typeface="Times New Roman"/>
              </a:rPr>
              <a:t>；</a:t>
            </a:r>
            <a:r>
              <a:rPr lang="en-US" altLang="zh-CN" smtClean="0">
                <a:solidFill>
                  <a:srgbClr val="000000"/>
                </a:solidFill>
                <a:cs typeface="Times New Roman"/>
              </a:rPr>
              <a:t>thin	</a:t>
            </a:r>
            <a:endParaRPr lang="zh-CN" altLang="zh-CN" sz="1400" smtClean="0">
              <a:solidFill>
                <a:srgbClr val="000000"/>
              </a:solidFill>
              <a:cs typeface="Times New Roman"/>
            </a:endParaRPr>
          </a:p>
          <a:p>
            <a:pPr marL="1778000" eaLnBrk="1" hangingPunct="0">
              <a:spcAft>
                <a:spcPts val="0"/>
              </a:spcAft>
              <a:tabLst>
                <a:tab pos="1710690" algn="l"/>
                <a:tab pos="4231005" algn="l"/>
                <a:tab pos="6751320" algn="l"/>
              </a:tabLst>
            </a:pPr>
            <a:r>
              <a:rPr lang="en-US" altLang="zh-CN" smtClean="0">
                <a:solidFill>
                  <a:srgbClr val="000000"/>
                </a:solidFill>
                <a:cs typeface="Times New Roman"/>
              </a:rPr>
              <a:t>C</a:t>
            </a:r>
            <a:r>
              <a:rPr lang="en-US" altLang="zh-CN" smtClean="0">
                <a:solidFill>
                  <a:srgbClr val="000000"/>
                </a:solidFill>
                <a:latin typeface="宋体"/>
                <a:cs typeface="Times New Roman"/>
              </a:rPr>
              <a:t>.</a:t>
            </a:r>
            <a:r>
              <a:rPr lang="en-US" altLang="zh-CN" smtClean="0">
                <a:solidFill>
                  <a:srgbClr val="000000"/>
                </a:solidFill>
                <a:cs typeface="Times New Roman"/>
              </a:rPr>
              <a:t>long</a:t>
            </a:r>
            <a:r>
              <a:rPr lang="zh-CN" altLang="zh-CN" smtClean="0">
                <a:solidFill>
                  <a:srgbClr val="000000"/>
                </a:solidFill>
                <a:cs typeface="Times New Roman"/>
              </a:rPr>
              <a:t>；</a:t>
            </a:r>
            <a:r>
              <a:rPr lang="en-US" altLang="zh-CN" smtClean="0">
                <a:solidFill>
                  <a:srgbClr val="000000"/>
                </a:solidFill>
                <a:cs typeface="Times New Roman"/>
              </a:rPr>
              <a:t>short</a:t>
            </a:r>
            <a:endParaRPr lang="zh-CN" altLang="zh-CN" sz="1400">
              <a:solidFill>
                <a:srgbClr val="000000"/>
              </a:solidFill>
              <a:cs typeface="Times New Roman"/>
            </a:endParaRPr>
          </a:p>
        </p:txBody>
      </p:sp>
      <p:sp>
        <p:nvSpPr>
          <p:cNvPr id="7" name="矩形 6"/>
          <p:cNvSpPr/>
          <p:nvPr/>
        </p:nvSpPr>
        <p:spPr>
          <a:xfrm>
            <a:off x="970334" y="2185430"/>
            <a:ext cx="444352" cy="523220"/>
          </a:xfrm>
          <a:prstGeom prst="rect">
            <a:avLst/>
          </a:prstGeom>
        </p:spPr>
        <p:txBody>
          <a:bodyPr wrap="none">
            <a:spAutoFit/>
          </a:bodyPr>
          <a:lstStyle/>
          <a:p>
            <a:r>
              <a:rPr lang="en-US" altLang="zh-CN">
                <a:latin typeface="Times New Roman"/>
                <a:ea typeface="宋体"/>
              </a:rPr>
              <a:t>A</a:t>
            </a:r>
            <a:endParaRPr lang="zh-CN" altLang="en-US"/>
          </a:p>
        </p:txBody>
      </p:sp>
    </p:spTree>
    <p:extLst>
      <p:ext uri="{BB962C8B-B14F-4D97-AF65-F5344CB8AC3E}">
        <p14:creationId xmlns:p14="http://schemas.microsoft.com/office/powerpoint/2010/main" val="409902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5909310"/>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九</a:t>
            </a:r>
            <a:r>
              <a:rPr lang="zh-CN" altLang="zh-CN">
                <a:solidFill>
                  <a:srgbClr val="000000"/>
                </a:solidFill>
                <a:ea typeface="黑体"/>
                <a:cs typeface="Times New Roman"/>
              </a:rPr>
              <a:t>、连词成句</a:t>
            </a:r>
            <a:r>
              <a:rPr lang="zh-CN" altLang="zh-CN">
                <a:solidFill>
                  <a:srgbClr val="000000"/>
                </a:solidFill>
                <a:cs typeface="Times New Roman"/>
              </a:rPr>
              <a:t>，</a:t>
            </a:r>
            <a:r>
              <a:rPr lang="zh-CN" altLang="zh-CN">
                <a:solidFill>
                  <a:srgbClr val="000000"/>
                </a:solidFill>
                <a:ea typeface="黑体"/>
                <a:cs typeface="Times New Roman"/>
              </a:rPr>
              <a:t>使对话完整。</a:t>
            </a:r>
            <a:r>
              <a:rPr lang="zh-CN" altLang="zh-CN">
                <a:solidFill>
                  <a:srgbClr val="000000"/>
                </a:solidFill>
                <a:cs typeface="Times New Roman"/>
              </a:rPr>
              <a:t>（</a:t>
            </a:r>
            <a:r>
              <a:rPr lang="en-US" altLang="zh-CN">
                <a:solidFill>
                  <a:srgbClr val="000000"/>
                </a:solidFill>
                <a:cs typeface="Times New Roman"/>
              </a:rPr>
              <a:t>10</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Emma</a:t>
            </a:r>
            <a:r>
              <a:rPr lang="zh-CN" altLang="zh-CN">
                <a:solidFill>
                  <a:srgbClr val="000000"/>
                </a:solidFill>
                <a:cs typeface="Times New Roman"/>
              </a:rPr>
              <a:t>：</a:t>
            </a:r>
            <a:r>
              <a:rPr lang="en-US" altLang="zh-CN">
                <a:solidFill>
                  <a:srgbClr val="000000"/>
                </a:solidFill>
                <a:cs typeface="Times New Roman"/>
              </a:rPr>
              <a:t>Look at my dolls</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Julie</a:t>
            </a:r>
            <a:r>
              <a:rPr lang="zh-CN" altLang="zh-CN">
                <a:solidFill>
                  <a:srgbClr val="000000"/>
                </a:solidFill>
                <a:cs typeface="Times New Roman"/>
              </a:rPr>
              <a:t>：</a:t>
            </a:r>
            <a:r>
              <a:rPr lang="en-US" altLang="zh-CN">
                <a:solidFill>
                  <a:srgbClr val="000000"/>
                </a:solidFill>
                <a:cs typeface="Times New Roman"/>
              </a:rPr>
              <a:t>1</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lovely,They,are</a:t>
            </a:r>
            <a:r>
              <a:rPr lang="zh-CN" altLang="zh-CN">
                <a:solidFill>
                  <a:srgbClr val="000000"/>
                </a:solidFill>
                <a:cs typeface="Times New Roman"/>
              </a:rPr>
              <a:t>）</a:t>
            </a:r>
            <a:r>
              <a:rPr lang="en-US" altLang="zh-CN">
                <a:solidFill>
                  <a:srgbClr val="000000"/>
                </a:solidFill>
                <a:latin typeface="宋体"/>
                <a:cs typeface="Times New Roman"/>
              </a:rPr>
              <a:t>.</a:t>
            </a:r>
            <a:r>
              <a:rPr lang="en-US" altLang="zh-CN">
                <a:solidFill>
                  <a:srgbClr val="000000"/>
                </a:solidFill>
                <a:cs typeface="Times New Roman"/>
              </a:rPr>
              <a:t>How many dolls do you have</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Emma</a:t>
            </a:r>
            <a:r>
              <a:rPr lang="zh-CN" altLang="zh-CN">
                <a:solidFill>
                  <a:srgbClr val="000000"/>
                </a:solidFill>
                <a:cs typeface="Times New Roman"/>
              </a:rPr>
              <a:t>：</a:t>
            </a:r>
            <a:r>
              <a:rPr lang="en-US" altLang="zh-CN">
                <a:solidFill>
                  <a:srgbClr val="000000"/>
                </a:solidFill>
                <a:cs typeface="Times New Roman"/>
              </a:rPr>
              <a:t>2</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have,I,four dolls</a:t>
            </a:r>
            <a:r>
              <a:rPr lang="zh-CN" altLang="zh-CN">
                <a:solidFill>
                  <a:srgbClr val="000000"/>
                </a:solidFill>
                <a:cs typeface="Times New Roman"/>
              </a:rPr>
              <a:t>）</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Julie</a:t>
            </a:r>
            <a:r>
              <a:rPr lang="zh-CN" altLang="zh-CN">
                <a:solidFill>
                  <a:srgbClr val="000000"/>
                </a:solidFill>
                <a:cs typeface="Times New Roman"/>
              </a:rPr>
              <a:t>：</a:t>
            </a:r>
            <a:r>
              <a:rPr lang="en-US" altLang="zh-CN">
                <a:solidFill>
                  <a:srgbClr val="000000"/>
                </a:solidFill>
                <a:cs typeface="Times New Roman"/>
              </a:rPr>
              <a:t>Cool</a:t>
            </a:r>
            <a:r>
              <a:rPr lang="zh-CN" altLang="zh-CN">
                <a:solidFill>
                  <a:srgbClr val="000000"/>
                </a:solidFill>
                <a:cs typeface="Times New Roman"/>
              </a:rPr>
              <a:t>！</a:t>
            </a:r>
            <a:r>
              <a:rPr lang="en-US" altLang="zh-CN">
                <a:solidFill>
                  <a:srgbClr val="000000"/>
                </a:solidFill>
                <a:cs typeface="Times New Roman"/>
              </a:rPr>
              <a:t>3</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have a look,I,Can</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Emma</a:t>
            </a:r>
            <a:r>
              <a:rPr lang="zh-CN" altLang="zh-CN">
                <a:solidFill>
                  <a:srgbClr val="000000"/>
                </a:solidFill>
                <a:cs typeface="Times New Roman"/>
              </a:rPr>
              <a:t>：</a:t>
            </a:r>
            <a:r>
              <a:rPr lang="en-US" altLang="zh-CN">
                <a:solidFill>
                  <a:srgbClr val="000000"/>
                </a:solidFill>
                <a:cs typeface="Times New Roman"/>
              </a:rPr>
              <a:t>Yes,What about Mu Lan</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Julie</a:t>
            </a:r>
            <a:r>
              <a:rPr lang="zh-CN" altLang="zh-CN">
                <a:solidFill>
                  <a:srgbClr val="000000"/>
                </a:solidFill>
                <a:cs typeface="Times New Roman"/>
              </a:rPr>
              <a:t>：</a:t>
            </a:r>
            <a:r>
              <a:rPr lang="en-US" altLang="zh-CN">
                <a:solidFill>
                  <a:srgbClr val="000000"/>
                </a:solidFill>
                <a:cs typeface="Times New Roman"/>
              </a:rPr>
              <a:t>Wow</a:t>
            </a:r>
            <a:r>
              <a:rPr lang="zh-CN" altLang="zh-CN">
                <a:solidFill>
                  <a:srgbClr val="000000"/>
                </a:solidFill>
                <a:cs typeface="Times New Roman"/>
              </a:rPr>
              <a:t>！</a:t>
            </a:r>
            <a:r>
              <a:rPr lang="en-US" altLang="zh-CN">
                <a:solidFill>
                  <a:srgbClr val="000000"/>
                </a:solidFill>
                <a:cs typeface="Times New Roman"/>
              </a:rPr>
              <a:t>4</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long,is,Her hair</a:t>
            </a:r>
            <a:r>
              <a:rPr lang="zh-CN" altLang="zh-CN">
                <a:solidFill>
                  <a:srgbClr val="000000"/>
                </a:solidFill>
                <a:cs typeface="Times New Roman"/>
              </a:rPr>
              <a:t>）</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Emma</a:t>
            </a:r>
            <a:r>
              <a:rPr lang="zh-CN" altLang="zh-CN">
                <a:solidFill>
                  <a:srgbClr val="000000"/>
                </a:solidFill>
                <a:cs typeface="Times New Roman"/>
              </a:rPr>
              <a:t>：</a:t>
            </a:r>
            <a:r>
              <a:rPr lang="en-US" altLang="zh-CN">
                <a:solidFill>
                  <a:srgbClr val="000000"/>
                </a:solidFill>
                <a:cs typeface="Times New Roman"/>
              </a:rPr>
              <a:t>5</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a:t>
            </a:r>
            <a:r>
              <a:rPr lang="en-US" altLang="zh-CN">
                <a:solidFill>
                  <a:srgbClr val="000000"/>
                </a:solidFill>
                <a:cs typeface="Times New Roman"/>
              </a:rPr>
              <a:t>is,beautiful,She</a:t>
            </a:r>
            <a:r>
              <a:rPr lang="zh-CN" altLang="zh-CN">
                <a:solidFill>
                  <a:srgbClr val="000000"/>
                </a:solidFill>
                <a:cs typeface="Times New Roman"/>
              </a:rPr>
              <a:t>）</a:t>
            </a:r>
            <a:r>
              <a:rPr lang="en-US" altLang="zh-CN">
                <a:solidFill>
                  <a:srgbClr val="000000"/>
                </a:solidFill>
                <a:latin typeface="宋体"/>
                <a:cs typeface="Times New Roman"/>
              </a:rPr>
              <a:t>.</a:t>
            </a:r>
            <a:r>
              <a:rPr lang="en-US" altLang="zh-CN">
                <a:solidFill>
                  <a:srgbClr val="000000"/>
                </a:solidFill>
                <a:cs typeface="Times New Roman"/>
              </a:rPr>
              <a:t>I love her</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2062758" y="1988840"/>
            <a:ext cx="2598147" cy="523220"/>
          </a:xfrm>
          <a:prstGeom prst="rect">
            <a:avLst/>
          </a:prstGeom>
        </p:spPr>
        <p:txBody>
          <a:bodyPr wrap="none">
            <a:spAutoFit/>
          </a:bodyPr>
          <a:lstStyle/>
          <a:p>
            <a:r>
              <a:rPr lang="en-US" altLang="zh-CN"/>
              <a:t>They are lovely.</a:t>
            </a:r>
            <a:endParaRPr lang="zh-CN" altLang="en-US"/>
          </a:p>
        </p:txBody>
      </p:sp>
      <p:sp>
        <p:nvSpPr>
          <p:cNvPr id="4" name="矩形 3"/>
          <p:cNvSpPr/>
          <p:nvPr/>
        </p:nvSpPr>
        <p:spPr>
          <a:xfrm>
            <a:off x="2224704" y="3320844"/>
            <a:ext cx="2771849" cy="523220"/>
          </a:xfrm>
          <a:prstGeom prst="rect">
            <a:avLst/>
          </a:prstGeom>
        </p:spPr>
        <p:txBody>
          <a:bodyPr wrap="none">
            <a:spAutoFit/>
          </a:bodyPr>
          <a:lstStyle/>
          <a:p>
            <a:r>
              <a:rPr lang="en-US" altLang="zh-CN"/>
              <a:t>I have four dolls.</a:t>
            </a:r>
            <a:endParaRPr lang="zh-CN" altLang="zh-CN"/>
          </a:p>
        </p:txBody>
      </p:sp>
      <p:sp>
        <p:nvSpPr>
          <p:cNvPr id="5" name="矩形 4"/>
          <p:cNvSpPr/>
          <p:nvPr/>
        </p:nvSpPr>
        <p:spPr>
          <a:xfrm>
            <a:off x="2927224" y="3967970"/>
            <a:ext cx="3239990" cy="523220"/>
          </a:xfrm>
          <a:prstGeom prst="rect">
            <a:avLst/>
          </a:prstGeom>
        </p:spPr>
        <p:txBody>
          <a:bodyPr wrap="none">
            <a:spAutoFit/>
          </a:bodyPr>
          <a:lstStyle/>
          <a:p>
            <a:r>
              <a:rPr lang="en-US" altLang="zh-CN"/>
              <a:t>Can I have a look</a:t>
            </a:r>
            <a:r>
              <a:rPr lang="zh-CN" altLang="zh-CN"/>
              <a:t>？</a:t>
            </a:r>
            <a:endParaRPr lang="zh-CN" altLang="en-US"/>
          </a:p>
        </p:txBody>
      </p:sp>
      <p:sp>
        <p:nvSpPr>
          <p:cNvPr id="6" name="矩形 5"/>
          <p:cNvSpPr/>
          <p:nvPr/>
        </p:nvSpPr>
        <p:spPr>
          <a:xfrm>
            <a:off x="3070870" y="5229200"/>
            <a:ext cx="2662780" cy="523220"/>
          </a:xfrm>
          <a:prstGeom prst="rect">
            <a:avLst/>
          </a:prstGeom>
        </p:spPr>
        <p:txBody>
          <a:bodyPr wrap="none">
            <a:spAutoFit/>
          </a:bodyPr>
          <a:lstStyle/>
          <a:p>
            <a:r>
              <a:rPr lang="en-US" altLang="zh-CN"/>
              <a:t>Her hair is long.</a:t>
            </a:r>
            <a:endParaRPr lang="zh-CN" altLang="zh-CN"/>
          </a:p>
        </p:txBody>
      </p:sp>
      <p:sp>
        <p:nvSpPr>
          <p:cNvPr id="7" name="矩形 6"/>
          <p:cNvSpPr/>
          <p:nvPr/>
        </p:nvSpPr>
        <p:spPr>
          <a:xfrm>
            <a:off x="2350790" y="5895202"/>
            <a:ext cx="2630848" cy="523220"/>
          </a:xfrm>
          <a:prstGeom prst="rect">
            <a:avLst/>
          </a:prstGeom>
        </p:spPr>
        <p:txBody>
          <a:bodyPr wrap="none">
            <a:spAutoFit/>
          </a:bodyPr>
          <a:lstStyle/>
          <a:p>
            <a:r>
              <a:rPr lang="en-US" altLang="zh-CN"/>
              <a:t>She is beautiful.</a:t>
            </a:r>
            <a:endParaRPr lang="zh-CN" altLang="en-US"/>
          </a:p>
        </p:txBody>
      </p:sp>
    </p:spTree>
    <p:extLst>
      <p:ext uri="{BB962C8B-B14F-4D97-AF65-F5344CB8AC3E}">
        <p14:creationId xmlns:p14="http://schemas.microsoft.com/office/powerpoint/2010/main" val="2213699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592213"/>
          </a:xfrm>
        </p:spPr>
        <p:txBody>
          <a:bodyPr/>
          <a:lstStyle/>
          <a:p>
            <a:pPr hangingPunct="0">
              <a:lnSpc>
                <a:spcPct val="130000"/>
              </a:lnSpc>
              <a:spcAft>
                <a:spcPts val="0"/>
              </a:spcAft>
            </a:pPr>
            <a:r>
              <a:rPr lang="zh-CN" altLang="zh-CN" dirty="0">
                <a:solidFill>
                  <a:srgbClr val="000000"/>
                </a:solidFill>
                <a:ea typeface="黑体"/>
                <a:cs typeface="Times New Roman"/>
              </a:rPr>
              <a:t>一、听录音</a:t>
            </a:r>
            <a:r>
              <a:rPr lang="zh-CN" altLang="zh-CN" dirty="0">
                <a:solidFill>
                  <a:srgbClr val="000000"/>
                </a:solidFill>
                <a:cs typeface="Times New Roman"/>
              </a:rPr>
              <a:t>，</a:t>
            </a:r>
            <a:r>
              <a:rPr lang="zh-CN" altLang="zh-CN" dirty="0">
                <a:solidFill>
                  <a:srgbClr val="000000"/>
                </a:solidFill>
                <a:ea typeface="黑体"/>
                <a:cs typeface="Times New Roman"/>
              </a:rPr>
              <a:t>根据所听内容</a:t>
            </a:r>
            <a:r>
              <a:rPr lang="zh-CN" altLang="zh-CN" dirty="0">
                <a:solidFill>
                  <a:srgbClr val="000000"/>
                </a:solidFill>
                <a:cs typeface="Times New Roman"/>
              </a:rPr>
              <a:t>，</a:t>
            </a:r>
            <a:r>
              <a:rPr lang="zh-CN" altLang="zh-CN" dirty="0">
                <a:solidFill>
                  <a:srgbClr val="000000"/>
                </a:solidFill>
                <a:ea typeface="黑体"/>
                <a:cs typeface="Times New Roman"/>
              </a:rPr>
              <a:t>用数字</a:t>
            </a:r>
            <a:r>
              <a:rPr lang="en-US" altLang="zh-CN" dirty="0">
                <a:solidFill>
                  <a:srgbClr val="000000"/>
                </a:solidFill>
                <a:cs typeface="Times New Roman"/>
              </a:rPr>
              <a:t>1</a:t>
            </a:r>
            <a:r>
              <a:rPr lang="zh-CN" altLang="zh-CN" dirty="0">
                <a:solidFill>
                  <a:srgbClr val="000000"/>
                </a:solidFill>
                <a:cs typeface="Times New Roman"/>
              </a:rPr>
              <a:t>～</a:t>
            </a:r>
            <a:r>
              <a:rPr lang="en-US" altLang="zh-CN" dirty="0">
                <a:solidFill>
                  <a:srgbClr val="000000"/>
                </a:solidFill>
                <a:cs typeface="Times New Roman"/>
              </a:rPr>
              <a:t>5</a:t>
            </a:r>
            <a:r>
              <a:rPr lang="zh-CN" altLang="zh-CN" dirty="0">
                <a:solidFill>
                  <a:srgbClr val="000000"/>
                </a:solidFill>
                <a:ea typeface="黑体"/>
                <a:cs typeface="Times New Roman"/>
              </a:rPr>
              <a:t>给下列图片排序。</a:t>
            </a:r>
            <a:r>
              <a:rPr lang="zh-CN" altLang="zh-CN" dirty="0">
                <a:solidFill>
                  <a:srgbClr val="000000"/>
                </a:solidFill>
                <a:cs typeface="Times New Roman"/>
              </a:rPr>
              <a:t>（</a:t>
            </a:r>
            <a:r>
              <a:rPr lang="en-US" altLang="zh-CN" dirty="0">
                <a:solidFill>
                  <a:srgbClr val="000000"/>
                </a:solidFill>
                <a:cs typeface="Times New Roman"/>
              </a:rPr>
              <a:t>5</a:t>
            </a:r>
            <a:r>
              <a:rPr lang="zh-CN" altLang="zh-CN" dirty="0">
                <a:solidFill>
                  <a:srgbClr val="000000"/>
                </a:solidFill>
                <a:ea typeface="楷体"/>
                <a:cs typeface="Times New Roman"/>
              </a:rPr>
              <a:t>分</a:t>
            </a:r>
            <a:r>
              <a:rPr lang="zh-CN" altLang="zh-CN" dirty="0" smtClean="0">
                <a:solidFill>
                  <a:srgbClr val="000000"/>
                </a:solidFill>
                <a:cs typeface="Times New Roman"/>
              </a:rPr>
              <a:t>）</a:t>
            </a:r>
            <a:endParaRPr lang="en-US" altLang="zh-CN" b="1" dirty="0" smtClean="0">
              <a:solidFill>
                <a:srgbClr val="ED028C"/>
              </a:solidFill>
              <a:cs typeface="Times New Roman"/>
            </a:endParaRPr>
          </a:p>
        </p:txBody>
      </p:sp>
      <p:sp>
        <p:nvSpPr>
          <p:cNvPr id="3" name="内容占位符 1"/>
          <p:cNvSpPr txBox="1">
            <a:spLocks/>
          </p:cNvSpPr>
          <p:nvPr/>
        </p:nvSpPr>
        <p:spPr bwMode="auto">
          <a:xfrm>
            <a:off x="334566" y="2736585"/>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710690" algn="l"/>
                <a:tab pos="4231005" algn="l"/>
                <a:tab pos="6751320" algn="l"/>
              </a:tabLst>
            </a:pPr>
            <a:r>
              <a:rPr lang="en-US" altLang="zh-CN" smtClean="0">
                <a:solidFill>
                  <a:srgbClr val="000000"/>
                </a:solidFill>
                <a:cs typeface="Times New Roman"/>
              </a:rPr>
              <a:t>      </a:t>
            </a:r>
            <a:r>
              <a:rPr lang="zh-CN" altLang="zh-CN" smtClean="0">
                <a:solidFill>
                  <a:srgbClr val="000000"/>
                </a:solidFill>
                <a:cs typeface="Times New Roman"/>
              </a:rPr>
              <a:t>（　　）　　　（　　）　</a:t>
            </a:r>
            <a:r>
              <a:rPr lang="en-US" altLang="zh-CN" smtClean="0">
                <a:solidFill>
                  <a:srgbClr val="000000"/>
                </a:solidFill>
                <a:cs typeface="Times New Roman"/>
              </a:rPr>
              <a:t>    </a:t>
            </a:r>
            <a:r>
              <a:rPr lang="zh-CN" altLang="zh-CN" smtClean="0">
                <a:solidFill>
                  <a:srgbClr val="000000"/>
                </a:solidFill>
                <a:cs typeface="Times New Roman"/>
              </a:rPr>
              <a:t>（　　）</a:t>
            </a:r>
            <a:r>
              <a:rPr lang="en-US" altLang="zh-CN" smtClean="0">
                <a:solidFill>
                  <a:srgbClr val="000000"/>
                </a:solidFill>
                <a:cs typeface="Times New Roman"/>
              </a:rPr>
              <a:t>         </a:t>
            </a:r>
            <a:r>
              <a:rPr lang="zh-CN" altLang="zh-CN" smtClean="0">
                <a:solidFill>
                  <a:srgbClr val="000000"/>
                </a:solidFill>
                <a:cs typeface="Times New Roman"/>
              </a:rPr>
              <a:t>（　　）　　（　　）</a:t>
            </a:r>
            <a:endParaRPr lang="zh-CN" altLang="zh-CN" sz="1400">
              <a:solidFill>
                <a:srgbClr val="000000"/>
              </a:solidFill>
              <a:cs typeface="Times New Roman"/>
            </a:endParaRPr>
          </a:p>
        </p:txBody>
      </p:sp>
      <p:pic>
        <p:nvPicPr>
          <p:cNvPr id="4" name="fs427.jpg" descr="id:2147489481;FounderCES"/>
          <p:cNvPicPr/>
          <p:nvPr/>
        </p:nvPicPr>
        <p:blipFill>
          <a:blip r:embed="rId2"/>
          <a:stretch>
            <a:fillRect/>
          </a:stretch>
        </p:blipFill>
        <p:spPr>
          <a:xfrm>
            <a:off x="982638" y="1484784"/>
            <a:ext cx="874530" cy="1333068"/>
          </a:xfrm>
          <a:prstGeom prst="rect">
            <a:avLst/>
          </a:prstGeom>
        </p:spPr>
      </p:pic>
      <p:pic>
        <p:nvPicPr>
          <p:cNvPr id="5" name="fs427a.jpg" descr="id:2147489488;FounderCES"/>
          <p:cNvPicPr/>
          <p:nvPr/>
        </p:nvPicPr>
        <p:blipFill>
          <a:blip r:embed="rId3"/>
          <a:stretch>
            <a:fillRect/>
          </a:stretch>
        </p:blipFill>
        <p:spPr>
          <a:xfrm>
            <a:off x="3290926" y="1520643"/>
            <a:ext cx="1772697" cy="1333068"/>
          </a:xfrm>
          <a:prstGeom prst="rect">
            <a:avLst/>
          </a:prstGeom>
        </p:spPr>
      </p:pic>
      <p:pic>
        <p:nvPicPr>
          <p:cNvPr id="6" name="fs427b.jpg" descr="id:2147489495;FounderCES"/>
          <p:cNvPicPr/>
          <p:nvPr/>
        </p:nvPicPr>
        <p:blipFill>
          <a:blip r:embed="rId4"/>
          <a:stretch>
            <a:fillRect/>
          </a:stretch>
        </p:blipFill>
        <p:spPr>
          <a:xfrm>
            <a:off x="5969119" y="1545454"/>
            <a:ext cx="846167" cy="1333068"/>
          </a:xfrm>
          <a:prstGeom prst="rect">
            <a:avLst/>
          </a:prstGeom>
        </p:spPr>
      </p:pic>
      <p:pic>
        <p:nvPicPr>
          <p:cNvPr id="7" name="fs427c.jpg" descr="id:2147489502;FounderCES"/>
          <p:cNvPicPr/>
          <p:nvPr/>
        </p:nvPicPr>
        <p:blipFill>
          <a:blip r:embed="rId5"/>
          <a:stretch>
            <a:fillRect/>
          </a:stretch>
        </p:blipFill>
        <p:spPr>
          <a:xfrm>
            <a:off x="7607374" y="1505744"/>
            <a:ext cx="1801060" cy="1333068"/>
          </a:xfrm>
          <a:prstGeom prst="rect">
            <a:avLst/>
          </a:prstGeom>
        </p:spPr>
      </p:pic>
      <p:pic>
        <p:nvPicPr>
          <p:cNvPr id="8" name="fs427d.jpg" descr="id:2147489509;FounderCES"/>
          <p:cNvPicPr/>
          <p:nvPr/>
        </p:nvPicPr>
        <p:blipFill>
          <a:blip r:embed="rId6"/>
          <a:stretch>
            <a:fillRect/>
          </a:stretch>
        </p:blipFill>
        <p:spPr>
          <a:xfrm>
            <a:off x="10127529" y="1530555"/>
            <a:ext cx="1152253" cy="1333068"/>
          </a:xfrm>
          <a:prstGeom prst="rect">
            <a:avLst/>
          </a:prstGeom>
        </p:spPr>
      </p:pic>
      <p:sp>
        <p:nvSpPr>
          <p:cNvPr id="9" name="矩形 8"/>
          <p:cNvSpPr/>
          <p:nvPr/>
        </p:nvSpPr>
        <p:spPr>
          <a:xfrm>
            <a:off x="1486694" y="2863623"/>
            <a:ext cx="364202" cy="523220"/>
          </a:xfrm>
          <a:prstGeom prst="rect">
            <a:avLst/>
          </a:prstGeom>
        </p:spPr>
        <p:txBody>
          <a:bodyPr wrap="none">
            <a:spAutoFit/>
          </a:bodyPr>
          <a:lstStyle/>
          <a:p>
            <a:r>
              <a:rPr lang="en-US" altLang="zh-CN" smtClean="0"/>
              <a:t>2</a:t>
            </a:r>
            <a:endParaRPr lang="zh-CN" altLang="en-US"/>
          </a:p>
        </p:txBody>
      </p:sp>
      <p:sp>
        <p:nvSpPr>
          <p:cNvPr id="10" name="矩形 9"/>
          <p:cNvSpPr/>
          <p:nvPr/>
        </p:nvSpPr>
        <p:spPr>
          <a:xfrm>
            <a:off x="3934966" y="2841661"/>
            <a:ext cx="364202" cy="523220"/>
          </a:xfrm>
          <a:prstGeom prst="rect">
            <a:avLst/>
          </a:prstGeom>
        </p:spPr>
        <p:txBody>
          <a:bodyPr wrap="none">
            <a:spAutoFit/>
          </a:bodyPr>
          <a:lstStyle/>
          <a:p>
            <a:r>
              <a:rPr lang="en-US" altLang="zh-CN" smtClean="0"/>
              <a:t>5</a:t>
            </a:r>
            <a:endParaRPr lang="zh-CN" altLang="en-US"/>
          </a:p>
        </p:txBody>
      </p:sp>
      <p:sp>
        <p:nvSpPr>
          <p:cNvPr id="11" name="矩形 10"/>
          <p:cNvSpPr/>
          <p:nvPr/>
        </p:nvSpPr>
        <p:spPr>
          <a:xfrm>
            <a:off x="6095206" y="2841661"/>
            <a:ext cx="364202" cy="523220"/>
          </a:xfrm>
          <a:prstGeom prst="rect">
            <a:avLst/>
          </a:prstGeom>
        </p:spPr>
        <p:txBody>
          <a:bodyPr wrap="none">
            <a:spAutoFit/>
          </a:bodyPr>
          <a:lstStyle/>
          <a:p>
            <a:r>
              <a:rPr lang="en-US" altLang="zh-CN" smtClean="0"/>
              <a:t>1</a:t>
            </a:r>
            <a:endParaRPr lang="zh-CN" altLang="en-US"/>
          </a:p>
        </p:txBody>
      </p:sp>
      <p:sp>
        <p:nvSpPr>
          <p:cNvPr id="12" name="矩形 11"/>
          <p:cNvSpPr/>
          <p:nvPr/>
        </p:nvSpPr>
        <p:spPr>
          <a:xfrm>
            <a:off x="8327454" y="2838812"/>
            <a:ext cx="453970" cy="523220"/>
          </a:xfrm>
          <a:prstGeom prst="rect">
            <a:avLst/>
          </a:prstGeom>
        </p:spPr>
        <p:txBody>
          <a:bodyPr wrap="none">
            <a:spAutoFit/>
          </a:bodyPr>
          <a:lstStyle/>
          <a:p>
            <a:r>
              <a:rPr lang="en-US" altLang="zh-CN" smtClean="0"/>
              <a:t>3 </a:t>
            </a:r>
            <a:endParaRPr lang="zh-CN" altLang="en-US"/>
          </a:p>
        </p:txBody>
      </p:sp>
      <p:sp>
        <p:nvSpPr>
          <p:cNvPr id="13" name="矩形 12"/>
          <p:cNvSpPr/>
          <p:nvPr/>
        </p:nvSpPr>
        <p:spPr>
          <a:xfrm>
            <a:off x="10487694" y="2838812"/>
            <a:ext cx="364202" cy="523220"/>
          </a:xfrm>
          <a:prstGeom prst="rect">
            <a:avLst/>
          </a:prstGeom>
        </p:spPr>
        <p:txBody>
          <a:bodyPr wrap="none">
            <a:spAutoFit/>
          </a:bodyPr>
          <a:lstStyle/>
          <a:p>
            <a:r>
              <a:rPr lang="en-US" altLang="zh-CN" smtClean="0"/>
              <a:t>4</a:t>
            </a:r>
            <a:endParaRPr lang="zh-CN" altLang="en-US"/>
          </a:p>
        </p:txBody>
      </p:sp>
      <p:sp>
        <p:nvSpPr>
          <p:cNvPr id="14" name="内容占位符 1"/>
          <p:cNvSpPr txBox="1">
            <a:spLocks/>
          </p:cNvSpPr>
          <p:nvPr/>
        </p:nvSpPr>
        <p:spPr bwMode="auto">
          <a:xfrm>
            <a:off x="406574" y="3386843"/>
            <a:ext cx="11485848" cy="283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b="1" dirty="0" smtClean="0">
                <a:solidFill>
                  <a:srgbClr val="ED028C"/>
                </a:solidFill>
                <a:cs typeface="Times New Roman"/>
              </a:rPr>
              <a:t>1. Her hair is long.</a:t>
            </a:r>
            <a:endParaRPr lang="zh-CN" altLang="zh-CN" sz="1050" dirty="0" smtClean="0">
              <a:solidFill>
                <a:srgbClr val="ED028C"/>
              </a:solidFill>
              <a:cs typeface="Times New Roman"/>
            </a:endParaRPr>
          </a:p>
          <a:p>
            <a:pPr eaLnBrk="1" hangingPunct="0">
              <a:lnSpc>
                <a:spcPct val="130000"/>
              </a:lnSpc>
              <a:spcAft>
                <a:spcPts val="0"/>
              </a:spcAft>
            </a:pPr>
            <a:r>
              <a:rPr lang="en-US" altLang="zh-CN" b="1" dirty="0" smtClean="0">
                <a:solidFill>
                  <a:srgbClr val="ED028C"/>
                </a:solidFill>
                <a:cs typeface="Times New Roman"/>
              </a:rPr>
              <a:t>2. The boy’s eyes are big.</a:t>
            </a:r>
            <a:endParaRPr lang="zh-CN" altLang="zh-CN" sz="1050" dirty="0" smtClean="0">
              <a:solidFill>
                <a:srgbClr val="ED028C"/>
              </a:solidFill>
              <a:cs typeface="Times New Roman"/>
            </a:endParaRPr>
          </a:p>
          <a:p>
            <a:pPr eaLnBrk="1" hangingPunct="0">
              <a:lnSpc>
                <a:spcPct val="130000"/>
              </a:lnSpc>
              <a:spcAft>
                <a:spcPts val="0"/>
              </a:spcAft>
            </a:pPr>
            <a:r>
              <a:rPr lang="en-US" altLang="zh-CN" b="1" dirty="0" smtClean="0">
                <a:solidFill>
                  <a:srgbClr val="ED028C"/>
                </a:solidFill>
                <a:cs typeface="Times New Roman"/>
              </a:rPr>
              <a:t>3. Look at the lion. Its tail is long.</a:t>
            </a:r>
            <a:endParaRPr lang="zh-CN" altLang="zh-CN" sz="1050" dirty="0" smtClean="0">
              <a:solidFill>
                <a:srgbClr val="ED028C"/>
              </a:solidFill>
              <a:cs typeface="Times New Roman"/>
            </a:endParaRPr>
          </a:p>
          <a:p>
            <a:pPr eaLnBrk="1" hangingPunct="0">
              <a:lnSpc>
                <a:spcPct val="130000"/>
              </a:lnSpc>
              <a:spcAft>
                <a:spcPts val="0"/>
              </a:spcAft>
            </a:pPr>
            <a:r>
              <a:rPr lang="en-US" altLang="zh-CN" b="1" dirty="0" smtClean="0">
                <a:solidFill>
                  <a:srgbClr val="ED028C"/>
                </a:solidFill>
                <a:cs typeface="Times New Roman"/>
              </a:rPr>
              <a:t>4. The robot is cool.</a:t>
            </a:r>
            <a:endParaRPr lang="zh-CN" altLang="zh-CN" sz="1050" dirty="0" smtClean="0">
              <a:solidFill>
                <a:srgbClr val="ED028C"/>
              </a:solidFill>
              <a:cs typeface="Times New Roman"/>
            </a:endParaRPr>
          </a:p>
          <a:p>
            <a:pPr eaLnBrk="1" hangingPunct="0">
              <a:lnSpc>
                <a:spcPct val="130000"/>
              </a:lnSpc>
              <a:spcAft>
                <a:spcPts val="0"/>
              </a:spcAft>
            </a:pPr>
            <a:r>
              <a:rPr lang="en-US" altLang="zh-CN" b="1" dirty="0" smtClean="0">
                <a:solidFill>
                  <a:srgbClr val="ED028C"/>
                </a:solidFill>
                <a:cs typeface="Times New Roman"/>
              </a:rPr>
              <a:t>5. Look at the elephant. Its nose is very long.</a:t>
            </a:r>
            <a:endParaRPr lang="zh-CN" altLang="zh-CN" sz="1050" dirty="0">
              <a:solidFill>
                <a:srgbClr val="ED028C"/>
              </a:solidFill>
              <a:cs typeface="Times New Roman"/>
            </a:endParaRPr>
          </a:p>
        </p:txBody>
      </p:sp>
    </p:spTree>
    <p:extLst>
      <p:ext uri="{BB962C8B-B14F-4D97-AF65-F5344CB8AC3E}">
        <p14:creationId xmlns:p14="http://schemas.microsoft.com/office/powerpoint/2010/main" val="372591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94801"/>
            <a:ext cx="11485848" cy="5730543"/>
          </a:xfrm>
        </p:spPr>
        <p:txBody>
          <a:bodyPr/>
          <a:lstStyle/>
          <a:p>
            <a:pPr hangingPunct="0">
              <a:lnSpc>
                <a:spcPct val="120000"/>
              </a:lnSpc>
              <a:spcAft>
                <a:spcPts val="0"/>
              </a:spcAft>
              <a:tabLst>
                <a:tab pos="1710690" algn="l"/>
                <a:tab pos="4231005" algn="l"/>
                <a:tab pos="6751320" algn="l"/>
              </a:tabLst>
            </a:pPr>
            <a:r>
              <a:rPr lang="zh-CN" altLang="zh-CN" smtClean="0">
                <a:solidFill>
                  <a:srgbClr val="000000"/>
                </a:solidFill>
                <a:ea typeface="黑体"/>
                <a:cs typeface="Times New Roman"/>
              </a:rPr>
              <a:t>十</a:t>
            </a:r>
            <a:r>
              <a:rPr lang="zh-CN" altLang="zh-CN">
                <a:solidFill>
                  <a:srgbClr val="000000"/>
                </a:solidFill>
                <a:ea typeface="黑体"/>
                <a:cs typeface="Times New Roman"/>
              </a:rPr>
              <a:t>、从方框中选择合适的句子</a:t>
            </a:r>
            <a:r>
              <a:rPr lang="zh-CN" altLang="zh-CN">
                <a:solidFill>
                  <a:srgbClr val="000000"/>
                </a:solidFill>
                <a:cs typeface="Times New Roman"/>
              </a:rPr>
              <a:t>，</a:t>
            </a:r>
            <a:r>
              <a:rPr lang="zh-CN" altLang="zh-CN">
                <a:solidFill>
                  <a:srgbClr val="000000"/>
                </a:solidFill>
                <a:ea typeface="黑体"/>
                <a:cs typeface="Times New Roman"/>
              </a:rPr>
              <a:t>补全对话。</a:t>
            </a:r>
            <a:r>
              <a:rPr lang="zh-CN" altLang="zh-CN">
                <a:solidFill>
                  <a:srgbClr val="000000"/>
                </a:solidFill>
                <a:cs typeface="Times New Roman"/>
              </a:rPr>
              <a:t>（</a:t>
            </a:r>
            <a:r>
              <a:rPr lang="en-US" altLang="zh-CN">
                <a:solidFill>
                  <a:srgbClr val="000000"/>
                </a:solidFill>
                <a:cs typeface="Times New Roman"/>
              </a:rPr>
              <a:t>5</a:t>
            </a:r>
            <a:r>
              <a:rPr lang="zh-CN" altLang="zh-CN">
                <a:solidFill>
                  <a:srgbClr val="000000"/>
                </a:solidFill>
                <a:ea typeface="楷体"/>
                <a:cs typeface="Times New Roman"/>
              </a:rPr>
              <a:t>分</a:t>
            </a:r>
            <a:r>
              <a:rPr lang="zh-CN" altLang="zh-CN">
                <a:solidFill>
                  <a:srgbClr val="000000"/>
                </a:solidFill>
                <a:cs typeface="Times New Roman"/>
              </a:rPr>
              <a:t>） </a:t>
            </a:r>
            <a:endParaRPr lang="zh-CN" altLang="zh-CN" sz="1400">
              <a:solidFill>
                <a:srgbClr val="000000"/>
              </a:solidFill>
              <a:cs typeface="Times New Roman"/>
            </a:endParaRPr>
          </a:p>
          <a:p>
            <a:pPr hangingPunct="0">
              <a:lnSpc>
                <a:spcPct val="120000"/>
              </a:lnSpc>
              <a:spcAft>
                <a:spcPts val="0"/>
              </a:spcAft>
              <a:tabLst>
                <a:tab pos="1710690" algn="l"/>
                <a:tab pos="4231005" algn="l"/>
                <a:tab pos="6751320" algn="l"/>
              </a:tabLst>
            </a:pPr>
            <a:r>
              <a:rPr lang="en-US" altLang="zh-CN" b="1">
                <a:solidFill>
                  <a:srgbClr val="000000"/>
                </a:solidFill>
                <a:cs typeface="Times New Roman"/>
              </a:rPr>
              <a:t>Linda</a:t>
            </a:r>
            <a:r>
              <a:rPr lang="zh-CN" altLang="zh-CN">
                <a:solidFill>
                  <a:srgbClr val="000000"/>
                </a:solidFill>
                <a:cs typeface="Times New Roman"/>
              </a:rPr>
              <a:t>：</a:t>
            </a:r>
            <a:r>
              <a:rPr lang="en-US" altLang="zh-CN">
                <a:solidFill>
                  <a:srgbClr val="000000"/>
                </a:solidFill>
                <a:cs typeface="Times New Roman"/>
              </a:rPr>
              <a:t>1</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zh-CN" altLang="en-US" u="sng" smtClean="0">
                <a:solidFill>
                  <a:schemeClr val="bg1"/>
                </a:solidFill>
                <a:uFill>
                  <a:solidFill>
                    <a:srgbClr val="000000"/>
                  </a:solidFill>
                </a:uFill>
                <a:cs typeface="Times New Roman"/>
              </a:rPr>
              <a:t>。</a:t>
            </a:r>
            <a:endParaRPr lang="zh-CN" altLang="zh-CN" sz="1400">
              <a:solidFill>
                <a:schemeClr val="bg1"/>
              </a:solidFill>
              <a:cs typeface="Times New Roman"/>
            </a:endParaRPr>
          </a:p>
          <a:p>
            <a:pPr hangingPunct="0">
              <a:lnSpc>
                <a:spcPct val="120000"/>
              </a:lnSpc>
              <a:spcAft>
                <a:spcPts val="0"/>
              </a:spcAft>
              <a:tabLst>
                <a:tab pos="1710690" algn="l"/>
                <a:tab pos="4231005" algn="l"/>
                <a:tab pos="6751320" algn="l"/>
              </a:tabLst>
            </a:pPr>
            <a:r>
              <a:rPr lang="en-US" altLang="zh-CN" b="1">
                <a:solidFill>
                  <a:srgbClr val="000000"/>
                </a:solidFill>
                <a:cs typeface="Times New Roman"/>
              </a:rPr>
              <a:t>Peter</a:t>
            </a:r>
            <a:r>
              <a:rPr lang="zh-CN" altLang="zh-CN">
                <a:solidFill>
                  <a:srgbClr val="000000"/>
                </a:solidFill>
                <a:cs typeface="Times New Roman"/>
              </a:rPr>
              <a:t>：</a:t>
            </a:r>
            <a:r>
              <a:rPr lang="en-US" altLang="zh-CN">
                <a:solidFill>
                  <a:srgbClr val="000000"/>
                </a:solidFill>
                <a:cs typeface="Times New Roman"/>
              </a:rPr>
              <a:t>Good morning,Linda</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lnSpc>
                <a:spcPct val="120000"/>
              </a:lnSpc>
              <a:spcAft>
                <a:spcPts val="0"/>
              </a:spcAft>
              <a:tabLst>
                <a:tab pos="1710690" algn="l"/>
                <a:tab pos="4231005" algn="l"/>
                <a:tab pos="6751320" algn="l"/>
              </a:tabLst>
            </a:pPr>
            <a:r>
              <a:rPr lang="en-US" altLang="zh-CN" b="1">
                <a:solidFill>
                  <a:srgbClr val="000000"/>
                </a:solidFill>
                <a:cs typeface="Times New Roman"/>
              </a:rPr>
              <a:t>Linda</a:t>
            </a:r>
            <a:r>
              <a:rPr lang="zh-CN" altLang="zh-CN">
                <a:solidFill>
                  <a:srgbClr val="000000"/>
                </a:solidFill>
                <a:cs typeface="Times New Roman"/>
              </a:rPr>
              <a:t>：</a:t>
            </a:r>
            <a:r>
              <a:rPr lang="en-US" altLang="zh-CN">
                <a:solidFill>
                  <a:srgbClr val="000000"/>
                </a:solidFill>
                <a:cs typeface="Times New Roman"/>
              </a:rPr>
              <a:t>2</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zh-CN" altLang="en-US" u="sng" smtClean="0">
                <a:solidFill>
                  <a:schemeClr val="bg1"/>
                </a:solidFill>
                <a:uFill>
                  <a:solidFill>
                    <a:srgbClr val="000000"/>
                  </a:solidFill>
                </a:uFill>
                <a:cs typeface="Times New Roman"/>
              </a:rPr>
              <a:t>。</a:t>
            </a:r>
            <a:endParaRPr lang="zh-CN" altLang="zh-CN" sz="1400">
              <a:solidFill>
                <a:schemeClr val="bg1"/>
              </a:solidFill>
              <a:cs typeface="Times New Roman"/>
            </a:endParaRPr>
          </a:p>
          <a:p>
            <a:pPr hangingPunct="0">
              <a:lnSpc>
                <a:spcPct val="120000"/>
              </a:lnSpc>
              <a:spcAft>
                <a:spcPts val="0"/>
              </a:spcAft>
              <a:tabLst>
                <a:tab pos="1710690" algn="l"/>
                <a:tab pos="4231005" algn="l"/>
                <a:tab pos="6751320" algn="l"/>
              </a:tabLst>
            </a:pPr>
            <a:r>
              <a:rPr lang="en-US" altLang="zh-CN" b="1">
                <a:solidFill>
                  <a:srgbClr val="000000"/>
                </a:solidFill>
                <a:cs typeface="Times New Roman"/>
              </a:rPr>
              <a:t>Peter</a:t>
            </a:r>
            <a:r>
              <a:rPr lang="zh-CN" altLang="zh-CN">
                <a:solidFill>
                  <a:srgbClr val="000000"/>
                </a:solidFill>
                <a:cs typeface="Times New Roman"/>
              </a:rPr>
              <a:t>：</a:t>
            </a:r>
            <a:r>
              <a:rPr lang="en-US" altLang="zh-CN">
                <a:solidFill>
                  <a:srgbClr val="000000"/>
                </a:solidFill>
                <a:cs typeface="Times New Roman"/>
              </a:rPr>
              <a:t>She’s beautiful</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lnSpc>
                <a:spcPct val="120000"/>
              </a:lnSpc>
              <a:spcAft>
                <a:spcPts val="0"/>
              </a:spcAft>
              <a:tabLst>
                <a:tab pos="1710690" algn="l"/>
                <a:tab pos="4231005" algn="l"/>
                <a:tab pos="6751320" algn="l"/>
              </a:tabLst>
            </a:pPr>
            <a:r>
              <a:rPr lang="en-US" altLang="zh-CN" b="1">
                <a:solidFill>
                  <a:srgbClr val="000000"/>
                </a:solidFill>
                <a:cs typeface="Times New Roman"/>
              </a:rPr>
              <a:t>Linda</a:t>
            </a:r>
            <a:r>
              <a:rPr lang="zh-CN" altLang="zh-CN">
                <a:solidFill>
                  <a:srgbClr val="000000"/>
                </a:solidFill>
                <a:cs typeface="Times New Roman"/>
              </a:rPr>
              <a:t>：</a:t>
            </a:r>
            <a:r>
              <a:rPr lang="en-US" altLang="zh-CN">
                <a:solidFill>
                  <a:srgbClr val="000000"/>
                </a:solidFill>
                <a:cs typeface="Times New Roman"/>
              </a:rPr>
              <a:t>Yes</a:t>
            </a:r>
            <a:r>
              <a:rPr lang="en-US" altLang="zh-CN">
                <a:solidFill>
                  <a:srgbClr val="000000"/>
                </a:solidFill>
                <a:latin typeface="宋体"/>
                <a:cs typeface="Times New Roman"/>
              </a:rPr>
              <a:t>.</a:t>
            </a:r>
            <a:r>
              <a:rPr lang="en-US" altLang="zh-CN">
                <a:solidFill>
                  <a:srgbClr val="000000"/>
                </a:solidFill>
                <a:cs typeface="Times New Roman"/>
              </a:rPr>
              <a:t>3</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zh-CN" altLang="en-US" u="sng" smtClean="0">
                <a:solidFill>
                  <a:schemeClr val="bg1"/>
                </a:solidFill>
                <a:uFill>
                  <a:solidFill>
                    <a:srgbClr val="000000"/>
                  </a:solidFill>
                </a:uFill>
                <a:cs typeface="Times New Roman"/>
              </a:rPr>
              <a:t>。</a:t>
            </a:r>
            <a:endParaRPr lang="zh-CN" altLang="zh-CN" sz="1400">
              <a:solidFill>
                <a:schemeClr val="bg1"/>
              </a:solidFill>
              <a:cs typeface="Times New Roman"/>
            </a:endParaRPr>
          </a:p>
          <a:p>
            <a:pPr hangingPunct="0">
              <a:lnSpc>
                <a:spcPct val="120000"/>
              </a:lnSpc>
              <a:spcAft>
                <a:spcPts val="0"/>
              </a:spcAft>
              <a:tabLst>
                <a:tab pos="1710690" algn="l"/>
                <a:tab pos="4231005" algn="l"/>
                <a:tab pos="6751320" algn="l"/>
              </a:tabLst>
            </a:pPr>
            <a:r>
              <a:rPr lang="en-US" altLang="zh-CN" b="1">
                <a:solidFill>
                  <a:srgbClr val="000000"/>
                </a:solidFill>
                <a:cs typeface="Times New Roman"/>
              </a:rPr>
              <a:t>Peter</a:t>
            </a:r>
            <a:r>
              <a:rPr lang="zh-CN" altLang="zh-CN">
                <a:solidFill>
                  <a:srgbClr val="000000"/>
                </a:solidFill>
                <a:cs typeface="Times New Roman"/>
              </a:rPr>
              <a:t>：</a:t>
            </a:r>
            <a:r>
              <a:rPr lang="en-US" altLang="zh-CN">
                <a:solidFill>
                  <a:srgbClr val="000000"/>
                </a:solidFill>
                <a:cs typeface="Times New Roman"/>
              </a:rPr>
              <a:t>They’re big</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lnSpc>
                <a:spcPct val="120000"/>
              </a:lnSpc>
              <a:spcAft>
                <a:spcPts val="0"/>
              </a:spcAft>
              <a:tabLst>
                <a:tab pos="1710690" algn="l"/>
                <a:tab pos="4231005" algn="l"/>
                <a:tab pos="6751320" algn="l"/>
              </a:tabLst>
            </a:pPr>
            <a:r>
              <a:rPr lang="en-US" altLang="zh-CN" b="1">
                <a:solidFill>
                  <a:srgbClr val="000000"/>
                </a:solidFill>
                <a:cs typeface="Times New Roman"/>
              </a:rPr>
              <a:t>Linda</a:t>
            </a:r>
            <a:r>
              <a:rPr lang="zh-CN" altLang="zh-CN">
                <a:solidFill>
                  <a:srgbClr val="000000"/>
                </a:solidFill>
                <a:cs typeface="Times New Roman"/>
              </a:rPr>
              <a:t>：</a:t>
            </a:r>
            <a:r>
              <a:rPr lang="en-US" altLang="zh-CN">
                <a:solidFill>
                  <a:srgbClr val="000000"/>
                </a:solidFill>
                <a:cs typeface="Times New Roman"/>
              </a:rPr>
              <a:t>Look at her hair</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lnSpc>
                <a:spcPct val="120000"/>
              </a:lnSpc>
              <a:spcAft>
                <a:spcPts val="0"/>
              </a:spcAft>
              <a:tabLst>
                <a:tab pos="1710690" algn="l"/>
                <a:tab pos="4231005" algn="l"/>
                <a:tab pos="6751320" algn="l"/>
              </a:tabLst>
            </a:pPr>
            <a:r>
              <a:rPr lang="en-US" altLang="zh-CN" b="1">
                <a:solidFill>
                  <a:srgbClr val="000000"/>
                </a:solidFill>
                <a:cs typeface="Times New Roman"/>
              </a:rPr>
              <a:t>Peter</a:t>
            </a:r>
            <a:r>
              <a:rPr lang="zh-CN" altLang="zh-CN">
                <a:solidFill>
                  <a:srgbClr val="000000"/>
                </a:solidFill>
                <a:cs typeface="Times New Roman"/>
              </a:rPr>
              <a:t>：</a:t>
            </a:r>
            <a:r>
              <a:rPr lang="en-US" altLang="zh-CN">
                <a:solidFill>
                  <a:srgbClr val="000000"/>
                </a:solidFill>
                <a:cs typeface="Times New Roman"/>
              </a:rPr>
              <a:t>4</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zh-CN" altLang="en-US" u="sng" smtClean="0">
                <a:solidFill>
                  <a:schemeClr val="bg1"/>
                </a:solidFill>
                <a:uFill>
                  <a:solidFill>
                    <a:srgbClr val="000000"/>
                  </a:solidFill>
                </a:uFill>
                <a:cs typeface="Times New Roman"/>
              </a:rPr>
              <a:t>。</a:t>
            </a:r>
            <a:endParaRPr lang="zh-CN" altLang="zh-CN" sz="1400">
              <a:solidFill>
                <a:schemeClr val="bg1"/>
              </a:solidFill>
              <a:cs typeface="Times New Roman"/>
            </a:endParaRPr>
          </a:p>
          <a:p>
            <a:pPr hangingPunct="0">
              <a:lnSpc>
                <a:spcPct val="120000"/>
              </a:lnSpc>
              <a:spcAft>
                <a:spcPts val="0"/>
              </a:spcAft>
              <a:tabLst>
                <a:tab pos="1710690" algn="l"/>
                <a:tab pos="4231005" algn="l"/>
                <a:tab pos="6751320" algn="l"/>
              </a:tabLst>
            </a:pPr>
            <a:r>
              <a:rPr lang="en-US" altLang="zh-CN" b="1">
                <a:solidFill>
                  <a:srgbClr val="000000"/>
                </a:solidFill>
                <a:cs typeface="Times New Roman"/>
              </a:rPr>
              <a:t>Linda</a:t>
            </a:r>
            <a:r>
              <a:rPr lang="zh-CN" altLang="zh-CN">
                <a:solidFill>
                  <a:srgbClr val="000000"/>
                </a:solidFill>
                <a:cs typeface="Times New Roman"/>
              </a:rPr>
              <a:t>：</a:t>
            </a:r>
            <a:r>
              <a:rPr lang="en-US" altLang="zh-CN">
                <a:solidFill>
                  <a:srgbClr val="000000"/>
                </a:solidFill>
                <a:cs typeface="Times New Roman"/>
              </a:rPr>
              <a:t>I like my doll</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lnSpc>
                <a:spcPct val="120000"/>
              </a:lnSpc>
              <a:spcAft>
                <a:spcPts val="0"/>
              </a:spcAft>
              <a:tabLst>
                <a:tab pos="1710690" algn="l"/>
                <a:tab pos="4231005" algn="l"/>
                <a:tab pos="6751320" algn="l"/>
              </a:tabLst>
            </a:pPr>
            <a:r>
              <a:rPr lang="en-US" altLang="zh-CN" b="1">
                <a:solidFill>
                  <a:srgbClr val="000000"/>
                </a:solidFill>
                <a:cs typeface="Times New Roman"/>
              </a:rPr>
              <a:t>Peter</a:t>
            </a:r>
            <a:r>
              <a:rPr lang="zh-CN" altLang="zh-CN">
                <a:solidFill>
                  <a:srgbClr val="000000"/>
                </a:solidFill>
                <a:cs typeface="Times New Roman"/>
              </a:rPr>
              <a:t>：</a:t>
            </a:r>
            <a:r>
              <a:rPr lang="en-US" altLang="zh-CN">
                <a:solidFill>
                  <a:srgbClr val="000000"/>
                </a:solidFill>
                <a:cs typeface="Times New Roman"/>
              </a:rPr>
              <a:t>5</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zh-CN" altLang="en-US" u="sng" smtClean="0">
                <a:solidFill>
                  <a:schemeClr val="bg1"/>
                </a:solidFill>
                <a:uFill>
                  <a:solidFill>
                    <a:srgbClr val="000000"/>
                  </a:solidFill>
                </a:uFill>
                <a:cs typeface="Times New Roman"/>
              </a:rPr>
              <a:t>。</a:t>
            </a:r>
            <a:endParaRPr lang="zh-CN" altLang="zh-CN" sz="1400">
              <a:solidFill>
                <a:schemeClr val="bg1"/>
              </a:solidFill>
              <a:cs typeface="Times New Roman"/>
            </a:endParaRPr>
          </a:p>
        </p:txBody>
      </p:sp>
      <p:sp>
        <p:nvSpPr>
          <p:cNvPr id="4" name="矩形 3"/>
          <p:cNvSpPr/>
          <p:nvPr/>
        </p:nvSpPr>
        <p:spPr>
          <a:xfrm>
            <a:off x="5432612" y="2049229"/>
            <a:ext cx="6092825" cy="3323987"/>
          </a:xfrm>
          <a:prstGeom prst="rect">
            <a:avLst/>
          </a:prstGeom>
          <a:ln w="19050">
            <a:solidFill>
              <a:schemeClr val="tx1"/>
            </a:solidFill>
          </a:ln>
        </p:spPr>
        <p:txBody>
          <a:bodyPr>
            <a:spAutoFit/>
          </a:bodyPr>
          <a:lstStyle/>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A</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Look at her eyes and nose</a:t>
            </a:r>
            <a:r>
              <a:rPr lang="en-US" altLang="zh-CN" b="0">
                <a:solidFill>
                  <a:srgbClr val="000000"/>
                </a:solidFill>
                <a:latin typeface="宋体"/>
                <a:ea typeface="宋体"/>
                <a:cs typeface="Times New Roman"/>
              </a:rPr>
              <a:t>.</a:t>
            </a:r>
            <a:endParaRPr lang="zh-CN" altLang="zh-CN" sz="1400" b="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B</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I like your doll too</a:t>
            </a:r>
            <a:r>
              <a:rPr lang="en-US" altLang="zh-CN" b="0">
                <a:solidFill>
                  <a:srgbClr val="000000"/>
                </a:solidFill>
                <a:latin typeface="宋体"/>
                <a:ea typeface="宋体"/>
                <a:cs typeface="Times New Roman"/>
              </a:rPr>
              <a:t>.</a:t>
            </a:r>
            <a:endParaRPr lang="zh-CN" altLang="zh-CN" sz="1400" b="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C</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Look</a:t>
            </a:r>
            <a:r>
              <a:rPr lang="zh-CN" altLang="zh-CN" b="0">
                <a:solidFill>
                  <a:srgbClr val="000000"/>
                </a:solidFill>
                <a:latin typeface="Times New Roman"/>
                <a:ea typeface="宋体"/>
                <a:cs typeface="Times New Roman"/>
              </a:rPr>
              <a:t>！</a:t>
            </a:r>
            <a:r>
              <a:rPr lang="en-US" altLang="zh-CN" b="0">
                <a:solidFill>
                  <a:srgbClr val="000000"/>
                </a:solidFill>
                <a:latin typeface="Times New Roman"/>
                <a:ea typeface="宋体"/>
                <a:cs typeface="Times New Roman"/>
              </a:rPr>
              <a:t>I have a doll</a:t>
            </a:r>
            <a:r>
              <a:rPr lang="en-US" altLang="zh-CN" b="0">
                <a:solidFill>
                  <a:srgbClr val="000000"/>
                </a:solidFill>
                <a:latin typeface="宋体"/>
                <a:ea typeface="宋体"/>
                <a:cs typeface="Times New Roman"/>
              </a:rPr>
              <a:t>.</a:t>
            </a:r>
            <a:endParaRPr lang="zh-CN" altLang="zh-CN" sz="1400" b="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D</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It’s long</a:t>
            </a:r>
            <a:r>
              <a:rPr lang="en-US" altLang="zh-CN" b="0">
                <a:solidFill>
                  <a:srgbClr val="000000"/>
                </a:solidFill>
                <a:latin typeface="宋体"/>
                <a:ea typeface="宋体"/>
                <a:cs typeface="Times New Roman"/>
              </a:rPr>
              <a:t>.</a:t>
            </a:r>
            <a:endParaRPr lang="zh-CN" altLang="zh-CN" sz="1400" b="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E</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Good morning,Peter</a:t>
            </a:r>
            <a:r>
              <a:rPr lang="en-US" altLang="zh-CN" b="0">
                <a:solidFill>
                  <a:srgbClr val="000000"/>
                </a:solidFill>
                <a:latin typeface="宋体"/>
                <a:ea typeface="宋体"/>
                <a:cs typeface="Times New Roman"/>
              </a:rPr>
              <a:t>.</a:t>
            </a:r>
            <a:endParaRPr lang="zh-CN" altLang="zh-CN" sz="1400" b="0">
              <a:solidFill>
                <a:srgbClr val="000000"/>
              </a:solidFill>
              <a:effectLst/>
              <a:latin typeface="Times New Roman"/>
              <a:ea typeface="宋体"/>
              <a:cs typeface="Times New Roman"/>
            </a:endParaRPr>
          </a:p>
        </p:txBody>
      </p:sp>
      <p:sp>
        <p:nvSpPr>
          <p:cNvPr id="3" name="矩形 2"/>
          <p:cNvSpPr/>
          <p:nvPr/>
        </p:nvSpPr>
        <p:spPr>
          <a:xfrm>
            <a:off x="2206774" y="1304908"/>
            <a:ext cx="423514" cy="523220"/>
          </a:xfrm>
          <a:prstGeom prst="rect">
            <a:avLst/>
          </a:prstGeom>
        </p:spPr>
        <p:txBody>
          <a:bodyPr wrap="none">
            <a:spAutoFit/>
          </a:bodyPr>
          <a:lstStyle/>
          <a:p>
            <a:r>
              <a:rPr lang="en-US" altLang="zh-CN"/>
              <a:t>E</a:t>
            </a:r>
            <a:endParaRPr lang="zh-CN" altLang="en-US"/>
          </a:p>
        </p:txBody>
      </p:sp>
      <p:sp>
        <p:nvSpPr>
          <p:cNvPr id="5" name="矩形 4"/>
          <p:cNvSpPr/>
          <p:nvPr/>
        </p:nvSpPr>
        <p:spPr>
          <a:xfrm>
            <a:off x="2278782" y="2348880"/>
            <a:ext cx="444352" cy="523220"/>
          </a:xfrm>
          <a:prstGeom prst="rect">
            <a:avLst/>
          </a:prstGeom>
        </p:spPr>
        <p:txBody>
          <a:bodyPr wrap="none">
            <a:spAutoFit/>
          </a:bodyPr>
          <a:lstStyle/>
          <a:p>
            <a:r>
              <a:rPr lang="en-US" altLang="zh-CN"/>
              <a:t>C</a:t>
            </a:r>
            <a:endParaRPr lang="zh-CN" altLang="en-US"/>
          </a:p>
        </p:txBody>
      </p:sp>
      <p:sp>
        <p:nvSpPr>
          <p:cNvPr id="6" name="矩形 5"/>
          <p:cNvSpPr/>
          <p:nvPr/>
        </p:nvSpPr>
        <p:spPr>
          <a:xfrm>
            <a:off x="2926854" y="3356992"/>
            <a:ext cx="444352" cy="523220"/>
          </a:xfrm>
          <a:prstGeom prst="rect">
            <a:avLst/>
          </a:prstGeom>
        </p:spPr>
        <p:txBody>
          <a:bodyPr wrap="none">
            <a:spAutoFit/>
          </a:bodyPr>
          <a:lstStyle/>
          <a:p>
            <a:r>
              <a:rPr lang="en-US" altLang="zh-CN"/>
              <a:t>A</a:t>
            </a:r>
            <a:endParaRPr lang="zh-CN" altLang="en-US"/>
          </a:p>
        </p:txBody>
      </p:sp>
      <p:sp>
        <p:nvSpPr>
          <p:cNvPr id="7" name="矩形 6"/>
          <p:cNvSpPr/>
          <p:nvPr/>
        </p:nvSpPr>
        <p:spPr>
          <a:xfrm>
            <a:off x="2214653" y="4900936"/>
            <a:ext cx="444352" cy="523220"/>
          </a:xfrm>
          <a:prstGeom prst="rect">
            <a:avLst/>
          </a:prstGeom>
        </p:spPr>
        <p:txBody>
          <a:bodyPr wrap="none">
            <a:spAutoFit/>
          </a:bodyPr>
          <a:lstStyle/>
          <a:p>
            <a:r>
              <a:rPr lang="en-US" altLang="zh-CN"/>
              <a:t>D</a:t>
            </a:r>
            <a:endParaRPr lang="zh-CN" altLang="en-US"/>
          </a:p>
        </p:txBody>
      </p:sp>
      <p:sp>
        <p:nvSpPr>
          <p:cNvPr id="8" name="矩形 7"/>
          <p:cNvSpPr/>
          <p:nvPr/>
        </p:nvSpPr>
        <p:spPr>
          <a:xfrm>
            <a:off x="2206774" y="5913132"/>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337127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83746"/>
            <a:ext cx="11485848" cy="4534831"/>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十一</a:t>
            </a:r>
            <a:r>
              <a:rPr lang="zh-CN" altLang="zh-CN">
                <a:solidFill>
                  <a:srgbClr val="000000"/>
                </a:solidFill>
                <a:ea typeface="黑体"/>
                <a:cs typeface="Times New Roman"/>
              </a:rPr>
              <a:t>、阅读短文</a:t>
            </a:r>
            <a:r>
              <a:rPr lang="zh-CN" altLang="zh-CN">
                <a:solidFill>
                  <a:srgbClr val="000000"/>
                </a:solidFill>
                <a:cs typeface="Times New Roman"/>
              </a:rPr>
              <a:t>，</a:t>
            </a:r>
            <a:r>
              <a:rPr lang="zh-CN" altLang="zh-CN">
                <a:solidFill>
                  <a:srgbClr val="000000"/>
                </a:solidFill>
                <a:ea typeface="黑体"/>
                <a:cs typeface="Times New Roman"/>
              </a:rPr>
              <a:t>判断句子正</a:t>
            </a:r>
            <a:r>
              <a:rPr lang="zh-CN" altLang="zh-CN">
                <a:solidFill>
                  <a:srgbClr val="000000"/>
                </a:solidFill>
                <a:cs typeface="Times New Roman"/>
              </a:rPr>
              <a:t>（</a:t>
            </a:r>
            <a:r>
              <a:rPr lang="en-US" altLang="zh-CN">
                <a:solidFill>
                  <a:srgbClr val="000000"/>
                </a:solidFill>
                <a:cs typeface="Times New Roman"/>
              </a:rPr>
              <a:t>T</a:t>
            </a:r>
            <a:r>
              <a:rPr lang="zh-CN" altLang="zh-CN">
                <a:solidFill>
                  <a:srgbClr val="000000"/>
                </a:solidFill>
                <a:cs typeface="Times New Roman"/>
              </a:rPr>
              <a:t>）</a:t>
            </a:r>
            <a:r>
              <a:rPr lang="zh-CN" altLang="zh-CN">
                <a:solidFill>
                  <a:srgbClr val="000000"/>
                </a:solidFill>
                <a:ea typeface="黑体"/>
                <a:cs typeface="Times New Roman"/>
              </a:rPr>
              <a:t>误</a:t>
            </a:r>
            <a:r>
              <a:rPr lang="zh-CN" altLang="zh-CN">
                <a:solidFill>
                  <a:srgbClr val="000000"/>
                </a:solidFill>
                <a:cs typeface="Times New Roman"/>
              </a:rPr>
              <a:t>（</a:t>
            </a:r>
            <a:r>
              <a:rPr lang="en-US" altLang="zh-CN">
                <a:solidFill>
                  <a:srgbClr val="000000"/>
                </a:solidFill>
                <a:cs typeface="Times New Roman"/>
              </a:rPr>
              <a:t>F</a:t>
            </a:r>
            <a:r>
              <a:rPr lang="zh-CN" altLang="zh-CN">
                <a:solidFill>
                  <a:srgbClr val="000000"/>
                </a:solidFill>
                <a:cs typeface="Times New Roman"/>
              </a:rPr>
              <a:t>）</a:t>
            </a:r>
            <a:r>
              <a:rPr lang="zh-CN" altLang="zh-CN">
                <a:solidFill>
                  <a:srgbClr val="000000"/>
                </a:solidFill>
                <a:ea typeface="黑体"/>
                <a:cs typeface="Times New Roman"/>
              </a:rPr>
              <a:t>。</a:t>
            </a:r>
            <a:r>
              <a:rPr lang="zh-CN" altLang="zh-CN">
                <a:solidFill>
                  <a:srgbClr val="000000"/>
                </a:solidFill>
                <a:cs typeface="Times New Roman"/>
              </a:rPr>
              <a:t>（</a:t>
            </a:r>
            <a:r>
              <a:rPr lang="en-US" altLang="zh-CN">
                <a:solidFill>
                  <a:srgbClr val="000000"/>
                </a:solidFill>
                <a:cs typeface="Times New Roman"/>
              </a:rPr>
              <a:t>10</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indent="711200" hangingPunct="0">
              <a:spcAft>
                <a:spcPts val="0"/>
              </a:spcAft>
              <a:tabLst>
                <a:tab pos="1710690" algn="l"/>
                <a:tab pos="4231005" algn="l"/>
                <a:tab pos="6751320" algn="l"/>
              </a:tabLst>
            </a:pPr>
            <a:r>
              <a:rPr lang="en-US" altLang="zh-CN">
                <a:solidFill>
                  <a:srgbClr val="000000"/>
                </a:solidFill>
                <a:cs typeface="Times New Roman"/>
              </a:rPr>
              <a:t>Hello,everyone</a:t>
            </a:r>
            <a:r>
              <a:rPr lang="en-US" altLang="zh-CN">
                <a:solidFill>
                  <a:srgbClr val="000000"/>
                </a:solidFill>
                <a:latin typeface="宋体"/>
                <a:cs typeface="Times New Roman"/>
              </a:rPr>
              <a:t>.</a:t>
            </a:r>
            <a:r>
              <a:rPr lang="en-US" altLang="zh-CN">
                <a:solidFill>
                  <a:srgbClr val="000000"/>
                </a:solidFill>
                <a:cs typeface="Times New Roman"/>
              </a:rPr>
              <a:t>I’m Mrs Zhang</a:t>
            </a:r>
            <a:r>
              <a:rPr lang="en-US" altLang="zh-CN">
                <a:solidFill>
                  <a:srgbClr val="000000"/>
                </a:solidFill>
                <a:latin typeface="宋体"/>
                <a:cs typeface="Times New Roman"/>
              </a:rPr>
              <a:t>.</a:t>
            </a:r>
            <a:r>
              <a:rPr lang="en-US" altLang="zh-CN">
                <a:solidFill>
                  <a:srgbClr val="000000"/>
                </a:solidFill>
                <a:cs typeface="Times New Roman"/>
              </a:rPr>
              <a:t>I live on the 5th floor</a:t>
            </a:r>
            <a:r>
              <a:rPr lang="zh-CN" altLang="zh-CN">
                <a:solidFill>
                  <a:srgbClr val="000000"/>
                </a:solidFill>
                <a:cs typeface="Times New Roman"/>
              </a:rPr>
              <a:t>（</a:t>
            </a:r>
            <a:r>
              <a:rPr lang="zh-CN" altLang="zh-CN">
                <a:solidFill>
                  <a:srgbClr val="000000"/>
                </a:solidFill>
                <a:ea typeface="楷体"/>
                <a:cs typeface="Times New Roman"/>
              </a:rPr>
              <a:t>层</a:t>
            </a:r>
            <a:r>
              <a:rPr lang="zh-CN" altLang="zh-CN">
                <a:solidFill>
                  <a:srgbClr val="000000"/>
                </a:solidFill>
                <a:cs typeface="Times New Roman"/>
              </a:rPr>
              <a:t>）</a:t>
            </a:r>
            <a:r>
              <a:rPr lang="en-US" altLang="zh-CN">
                <a:solidFill>
                  <a:srgbClr val="000000"/>
                </a:solidFill>
                <a:latin typeface="宋体"/>
                <a:cs typeface="Times New Roman"/>
              </a:rPr>
              <a:t>.</a:t>
            </a:r>
            <a:r>
              <a:rPr lang="en-US" altLang="zh-CN">
                <a:solidFill>
                  <a:srgbClr val="000000"/>
                </a:solidFill>
                <a:cs typeface="Times New Roman"/>
              </a:rPr>
              <a:t>I have a cute cat</a:t>
            </a:r>
            <a:r>
              <a:rPr lang="en-US" altLang="zh-CN">
                <a:solidFill>
                  <a:srgbClr val="000000"/>
                </a:solidFill>
                <a:latin typeface="宋体"/>
                <a:cs typeface="Times New Roman"/>
              </a:rPr>
              <a:t>.</a:t>
            </a:r>
            <a:r>
              <a:rPr lang="en-US" altLang="zh-CN">
                <a:solidFill>
                  <a:srgbClr val="000000"/>
                </a:solidFill>
                <a:cs typeface="Times New Roman"/>
              </a:rPr>
              <a:t>She’s Tuantuan</a:t>
            </a:r>
            <a:r>
              <a:rPr lang="en-US" altLang="zh-CN">
                <a:solidFill>
                  <a:srgbClr val="000000"/>
                </a:solidFill>
                <a:latin typeface="宋体"/>
                <a:cs typeface="Times New Roman"/>
              </a:rPr>
              <a:t>.</a:t>
            </a:r>
            <a:r>
              <a:rPr lang="en-US" altLang="zh-CN">
                <a:solidFill>
                  <a:srgbClr val="000000"/>
                </a:solidFill>
                <a:cs typeface="Times New Roman"/>
              </a:rPr>
              <a:t>She’s my good friend,like</a:t>
            </a:r>
            <a:r>
              <a:rPr lang="zh-CN" altLang="zh-CN">
                <a:solidFill>
                  <a:srgbClr val="000000"/>
                </a:solidFill>
                <a:cs typeface="Times New Roman"/>
              </a:rPr>
              <a:t>（</a:t>
            </a:r>
            <a:r>
              <a:rPr lang="zh-CN" altLang="zh-CN">
                <a:solidFill>
                  <a:srgbClr val="000000"/>
                </a:solidFill>
                <a:ea typeface="楷体"/>
                <a:cs typeface="Times New Roman"/>
              </a:rPr>
              <a:t>像</a:t>
            </a:r>
            <a:r>
              <a:rPr lang="zh-CN" altLang="zh-CN">
                <a:solidFill>
                  <a:srgbClr val="000000"/>
                </a:solidFill>
                <a:cs typeface="Times New Roman"/>
              </a:rPr>
              <a:t>）</a:t>
            </a:r>
            <a:r>
              <a:rPr lang="en-US" altLang="zh-CN">
                <a:solidFill>
                  <a:srgbClr val="000000"/>
                </a:solidFill>
                <a:cs typeface="Times New Roman"/>
              </a:rPr>
              <a:t> my family</a:t>
            </a:r>
            <a:r>
              <a:rPr lang="en-US" altLang="zh-CN">
                <a:solidFill>
                  <a:srgbClr val="000000"/>
                </a:solidFill>
                <a:latin typeface="宋体"/>
                <a:cs typeface="Times New Roman"/>
              </a:rPr>
              <a:t>.</a:t>
            </a:r>
            <a:r>
              <a:rPr lang="en-US" altLang="zh-CN">
                <a:solidFill>
                  <a:srgbClr val="000000"/>
                </a:solidFill>
                <a:cs typeface="Times New Roman"/>
              </a:rPr>
              <a:t>This morning,I lost</a:t>
            </a:r>
            <a:r>
              <a:rPr lang="zh-CN" altLang="zh-CN">
                <a:solidFill>
                  <a:srgbClr val="000000"/>
                </a:solidFill>
                <a:cs typeface="Times New Roman"/>
              </a:rPr>
              <a:t>（</a:t>
            </a:r>
            <a:r>
              <a:rPr lang="zh-CN" altLang="zh-CN">
                <a:solidFill>
                  <a:srgbClr val="000000"/>
                </a:solidFill>
                <a:ea typeface="楷体"/>
                <a:cs typeface="Times New Roman"/>
              </a:rPr>
              <a:t>丢失</a:t>
            </a:r>
            <a:r>
              <a:rPr lang="zh-CN" altLang="zh-CN">
                <a:solidFill>
                  <a:srgbClr val="000000"/>
                </a:solidFill>
                <a:cs typeface="Times New Roman"/>
              </a:rPr>
              <a:t>）</a:t>
            </a:r>
            <a:r>
              <a:rPr lang="en-US" altLang="zh-CN">
                <a:solidFill>
                  <a:srgbClr val="000000"/>
                </a:solidFill>
                <a:cs typeface="Times New Roman"/>
              </a:rPr>
              <a:t> her</a:t>
            </a:r>
            <a:r>
              <a:rPr lang="en-US" altLang="zh-CN">
                <a:solidFill>
                  <a:srgbClr val="000000"/>
                </a:solidFill>
                <a:latin typeface="宋体"/>
                <a:cs typeface="Times New Roman"/>
              </a:rPr>
              <a:t>.</a:t>
            </a:r>
            <a:r>
              <a:rPr lang="en-US" altLang="zh-CN">
                <a:solidFill>
                  <a:srgbClr val="000000"/>
                </a:solidFill>
                <a:cs typeface="Times New Roman"/>
              </a:rPr>
              <a:t>She is a white cat</a:t>
            </a:r>
            <a:r>
              <a:rPr lang="en-US" altLang="zh-CN">
                <a:solidFill>
                  <a:srgbClr val="000000"/>
                </a:solidFill>
                <a:latin typeface="宋体"/>
                <a:cs typeface="Times New Roman"/>
              </a:rPr>
              <a:t>.</a:t>
            </a:r>
            <a:r>
              <a:rPr lang="en-US" altLang="zh-CN">
                <a:solidFill>
                  <a:srgbClr val="000000"/>
                </a:solidFill>
                <a:cs typeface="Times New Roman"/>
              </a:rPr>
              <a:t>She wears a yellow and white T-shirt</a:t>
            </a:r>
            <a:r>
              <a:rPr lang="en-US" altLang="zh-CN">
                <a:solidFill>
                  <a:srgbClr val="000000"/>
                </a:solidFill>
                <a:latin typeface="宋体"/>
                <a:cs typeface="Times New Roman"/>
              </a:rPr>
              <a:t>.</a:t>
            </a:r>
            <a:r>
              <a:rPr lang="en-US" altLang="zh-CN">
                <a:solidFill>
                  <a:srgbClr val="000000"/>
                </a:solidFill>
                <a:cs typeface="Times New Roman"/>
              </a:rPr>
              <a:t>Her eyes are big and blue</a:t>
            </a:r>
            <a:r>
              <a:rPr lang="en-US" altLang="zh-CN">
                <a:solidFill>
                  <a:srgbClr val="000000"/>
                </a:solidFill>
                <a:latin typeface="宋体"/>
                <a:cs typeface="Times New Roman"/>
              </a:rPr>
              <a:t>.</a:t>
            </a:r>
            <a:r>
              <a:rPr lang="en-US" altLang="zh-CN">
                <a:solidFill>
                  <a:srgbClr val="000000"/>
                </a:solidFill>
                <a:cs typeface="Times New Roman"/>
              </a:rPr>
              <a:t>Her ears are not very big</a:t>
            </a:r>
            <a:r>
              <a:rPr lang="en-US" altLang="zh-CN">
                <a:solidFill>
                  <a:srgbClr val="000000"/>
                </a:solidFill>
                <a:latin typeface="宋体"/>
                <a:cs typeface="Times New Roman"/>
              </a:rPr>
              <a:t>.</a:t>
            </a:r>
            <a:r>
              <a:rPr lang="en-US" altLang="zh-CN">
                <a:solidFill>
                  <a:srgbClr val="000000"/>
                </a:solidFill>
                <a:cs typeface="Times New Roman"/>
              </a:rPr>
              <a:t>Her tail is long</a:t>
            </a:r>
            <a:r>
              <a:rPr lang="en-US" altLang="zh-CN">
                <a:solidFill>
                  <a:srgbClr val="000000"/>
                </a:solidFill>
                <a:latin typeface="宋体"/>
                <a:cs typeface="Times New Roman"/>
              </a:rPr>
              <a:t>.</a:t>
            </a:r>
            <a:r>
              <a:rPr lang="en-US" altLang="zh-CN">
                <a:solidFill>
                  <a:srgbClr val="000000"/>
                </a:solidFill>
                <a:cs typeface="Times New Roman"/>
              </a:rPr>
              <a:t>It’s white and brown</a:t>
            </a:r>
            <a:r>
              <a:rPr lang="en-US" altLang="zh-CN">
                <a:solidFill>
                  <a:srgbClr val="000000"/>
                </a:solidFill>
                <a:latin typeface="宋体"/>
                <a:cs typeface="Times New Roman"/>
              </a:rPr>
              <a:t>.</a:t>
            </a:r>
            <a:r>
              <a:rPr lang="en-US" altLang="zh-CN">
                <a:solidFill>
                  <a:srgbClr val="000000"/>
                </a:solidFill>
                <a:cs typeface="Times New Roman"/>
              </a:rPr>
              <a:t>She likes to climb trees</a:t>
            </a:r>
            <a:r>
              <a:rPr lang="en-US" altLang="zh-CN">
                <a:solidFill>
                  <a:srgbClr val="000000"/>
                </a:solidFill>
                <a:latin typeface="宋体"/>
                <a:cs typeface="Times New Roman"/>
              </a:rPr>
              <a:t>.</a:t>
            </a:r>
            <a:r>
              <a:rPr lang="en-US" altLang="zh-CN">
                <a:solidFill>
                  <a:srgbClr val="000000"/>
                </a:solidFill>
                <a:cs typeface="Times New Roman"/>
              </a:rPr>
              <a:t>If you see her,please call me at 2278××××</a:t>
            </a:r>
            <a:r>
              <a:rPr lang="en-US" altLang="zh-CN">
                <a:solidFill>
                  <a:srgbClr val="000000"/>
                </a:solidFill>
                <a:latin typeface="宋体"/>
                <a:cs typeface="Times New Roman"/>
              </a:rPr>
              <a:t>.</a:t>
            </a:r>
            <a:r>
              <a:rPr lang="en-US" altLang="zh-CN">
                <a:solidFill>
                  <a:srgbClr val="000000"/>
                </a:solidFill>
                <a:cs typeface="Times New Roman"/>
              </a:rPr>
              <a:t>Thank you very much</a:t>
            </a:r>
            <a:r>
              <a:rPr lang="zh-CN" altLang="zh-CN" smtClean="0">
                <a:solidFill>
                  <a:srgbClr val="000000"/>
                </a:solidFill>
                <a:cs typeface="Times New Roman"/>
              </a:rPr>
              <a:t>！</a:t>
            </a:r>
            <a:endParaRPr lang="zh-CN" altLang="zh-CN" sz="1400">
              <a:solidFill>
                <a:srgbClr val="000000"/>
              </a:solidFill>
              <a:cs typeface="Times New Roman"/>
            </a:endParaRPr>
          </a:p>
        </p:txBody>
      </p:sp>
    </p:spTree>
    <p:extLst>
      <p:ext uri="{BB962C8B-B14F-4D97-AF65-F5344CB8AC3E}">
        <p14:creationId xmlns:p14="http://schemas.microsoft.com/office/powerpoint/2010/main" val="6873282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Mrs Zhang lost her cat this morning</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Tuantuan’s eyes are big and blue</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Tuantuan wears a yellow T-shirt</a:t>
            </a:r>
            <a:r>
              <a:rPr lang="en-US" altLang="zh-CN" smtClean="0">
                <a:solidFill>
                  <a:srgbClr val="000000"/>
                </a:solidFill>
                <a:latin typeface="宋体"/>
                <a:cs typeface="Times New Roman"/>
              </a:rPr>
              <a:t>.</a:t>
            </a:r>
            <a:endParaRPr lang="en-US" altLang="zh-CN" sz="1400">
              <a:solidFill>
                <a:srgbClr val="000000"/>
              </a:solidFill>
              <a:cs typeface="Times New Roman"/>
            </a:endParaRPr>
          </a:p>
          <a:p>
            <a:pPr lvl="0"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Tuantuan can’t climb trees</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Mrs Zhang is happy</a:t>
            </a:r>
            <a:r>
              <a:rPr lang="en-US" altLang="zh-CN">
                <a:solidFill>
                  <a:srgbClr val="000000"/>
                </a:solidFill>
                <a:latin typeface="宋体"/>
                <a:cs typeface="Times New Roman"/>
              </a:rPr>
              <a:t>.</a:t>
            </a:r>
            <a:endParaRPr lang="zh-CN" altLang="zh-CN" sz="1400">
              <a:solidFill>
                <a:srgbClr val="000000"/>
              </a:solidFill>
              <a:cs typeface="Times New Roman"/>
            </a:endParaRPr>
          </a:p>
        </p:txBody>
      </p:sp>
      <p:sp>
        <p:nvSpPr>
          <p:cNvPr id="5" name="矩形 4"/>
          <p:cNvSpPr/>
          <p:nvPr/>
        </p:nvSpPr>
        <p:spPr>
          <a:xfrm>
            <a:off x="982638" y="1499256"/>
            <a:ext cx="423514" cy="523220"/>
          </a:xfrm>
          <a:prstGeom prst="rect">
            <a:avLst/>
          </a:prstGeom>
        </p:spPr>
        <p:txBody>
          <a:bodyPr wrap="none">
            <a:spAutoFit/>
          </a:bodyPr>
          <a:lstStyle/>
          <a:p>
            <a:r>
              <a:rPr lang="en-US" altLang="zh-CN">
                <a:latin typeface="Times New Roman"/>
                <a:ea typeface="宋体"/>
              </a:rPr>
              <a:t>T</a:t>
            </a:r>
            <a:endParaRPr lang="zh-CN" altLang="en-US"/>
          </a:p>
        </p:txBody>
      </p:sp>
      <p:sp>
        <p:nvSpPr>
          <p:cNvPr id="8" name="矩形 7"/>
          <p:cNvSpPr/>
          <p:nvPr/>
        </p:nvSpPr>
        <p:spPr>
          <a:xfrm>
            <a:off x="1001683" y="2147907"/>
            <a:ext cx="404278" cy="523220"/>
          </a:xfrm>
          <a:prstGeom prst="rect">
            <a:avLst/>
          </a:prstGeom>
        </p:spPr>
        <p:txBody>
          <a:bodyPr wrap="none">
            <a:spAutoFit/>
          </a:bodyPr>
          <a:lstStyle/>
          <a:p>
            <a:r>
              <a:rPr lang="en-US" altLang="zh-CN">
                <a:latin typeface="Times New Roman"/>
                <a:ea typeface="宋体"/>
                <a:cs typeface="Times New Roman"/>
              </a:rPr>
              <a:t>F</a:t>
            </a:r>
            <a:endParaRPr lang="zh-CN" altLang="en-US"/>
          </a:p>
        </p:txBody>
      </p:sp>
      <p:sp>
        <p:nvSpPr>
          <p:cNvPr id="9" name="矩形 8"/>
          <p:cNvSpPr/>
          <p:nvPr/>
        </p:nvSpPr>
        <p:spPr>
          <a:xfrm>
            <a:off x="982638" y="881561"/>
            <a:ext cx="423514" cy="523220"/>
          </a:xfrm>
          <a:prstGeom prst="rect">
            <a:avLst/>
          </a:prstGeom>
        </p:spPr>
        <p:txBody>
          <a:bodyPr wrap="none">
            <a:spAutoFit/>
          </a:bodyPr>
          <a:lstStyle/>
          <a:p>
            <a:r>
              <a:rPr lang="en-US" altLang="zh-CN"/>
              <a:t>T</a:t>
            </a:r>
            <a:endParaRPr lang="zh-CN" altLang="en-US"/>
          </a:p>
        </p:txBody>
      </p:sp>
      <p:sp>
        <p:nvSpPr>
          <p:cNvPr id="10" name="矩形 9"/>
          <p:cNvSpPr/>
          <p:nvPr/>
        </p:nvSpPr>
        <p:spPr>
          <a:xfrm>
            <a:off x="973211" y="3453563"/>
            <a:ext cx="404278" cy="523220"/>
          </a:xfrm>
          <a:prstGeom prst="rect">
            <a:avLst/>
          </a:prstGeom>
        </p:spPr>
        <p:txBody>
          <a:bodyPr wrap="none">
            <a:spAutoFit/>
          </a:bodyPr>
          <a:lstStyle/>
          <a:p>
            <a:r>
              <a:rPr lang="en-US" altLang="zh-CN">
                <a:latin typeface="Times New Roman"/>
                <a:ea typeface="宋体"/>
              </a:rPr>
              <a:t>F</a:t>
            </a:r>
            <a:endParaRPr lang="zh-CN" altLang="en-US"/>
          </a:p>
        </p:txBody>
      </p:sp>
      <p:sp>
        <p:nvSpPr>
          <p:cNvPr id="11" name="矩形 10"/>
          <p:cNvSpPr/>
          <p:nvPr/>
        </p:nvSpPr>
        <p:spPr>
          <a:xfrm>
            <a:off x="979232" y="2809499"/>
            <a:ext cx="404278" cy="523220"/>
          </a:xfrm>
          <a:prstGeom prst="rect">
            <a:avLst/>
          </a:prstGeom>
        </p:spPr>
        <p:txBody>
          <a:bodyPr wrap="none">
            <a:spAutoFit/>
          </a:bodyPr>
          <a:lstStyle/>
          <a:p>
            <a:r>
              <a:rPr lang="en-US" altLang="zh-CN">
                <a:latin typeface="Times New Roman"/>
                <a:ea typeface="宋体"/>
                <a:cs typeface="Times New Roman"/>
              </a:rPr>
              <a:t>F</a:t>
            </a:r>
            <a:endParaRPr lang="zh-CN" altLang="en-US"/>
          </a:p>
        </p:txBody>
      </p:sp>
    </p:spTree>
    <p:extLst>
      <p:ext uri="{BB962C8B-B14F-4D97-AF65-F5344CB8AC3E}">
        <p14:creationId xmlns:p14="http://schemas.microsoft.com/office/powerpoint/2010/main" val="3646766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P spid="10"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48680"/>
            <a:ext cx="11485848" cy="656846"/>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十二、</a:t>
            </a:r>
            <a:r>
              <a:rPr lang="en-US" altLang="zh-CN" smtClean="0">
                <a:solidFill>
                  <a:srgbClr val="000000"/>
                </a:solidFill>
                <a:ea typeface="黑体"/>
                <a:cs typeface="Times New Roman"/>
              </a:rPr>
              <a:t>                             </a:t>
            </a:r>
            <a:r>
              <a:rPr lang="zh-CN" altLang="zh-CN" smtClean="0">
                <a:solidFill>
                  <a:srgbClr val="000000"/>
                </a:solidFill>
                <a:ea typeface="黑体"/>
                <a:cs typeface="Times New Roman"/>
              </a:rPr>
              <a:t>阅读</a:t>
            </a:r>
            <a:r>
              <a:rPr lang="zh-CN" altLang="zh-CN">
                <a:solidFill>
                  <a:srgbClr val="000000"/>
                </a:solidFill>
                <a:ea typeface="黑体"/>
                <a:cs typeface="Times New Roman"/>
              </a:rPr>
              <a:t>对话内容</a:t>
            </a:r>
            <a:r>
              <a:rPr lang="zh-CN" altLang="zh-CN">
                <a:solidFill>
                  <a:srgbClr val="000000"/>
                </a:solidFill>
                <a:cs typeface="Times New Roman"/>
              </a:rPr>
              <a:t>，</a:t>
            </a:r>
            <a:r>
              <a:rPr lang="zh-CN" altLang="zh-CN">
                <a:solidFill>
                  <a:srgbClr val="000000"/>
                </a:solidFill>
                <a:ea typeface="黑体"/>
                <a:cs typeface="Times New Roman"/>
              </a:rPr>
              <a:t>完成下列各题。</a:t>
            </a:r>
            <a:r>
              <a:rPr lang="zh-CN" altLang="zh-CN">
                <a:solidFill>
                  <a:srgbClr val="000000"/>
                </a:solidFill>
                <a:cs typeface="Times New Roman"/>
              </a:rPr>
              <a:t>（</a:t>
            </a:r>
            <a:r>
              <a:rPr lang="en-US" altLang="zh-CN">
                <a:solidFill>
                  <a:srgbClr val="000000"/>
                </a:solidFill>
                <a:cs typeface="Times New Roman"/>
              </a:rPr>
              <a:t>10</a:t>
            </a:r>
            <a:r>
              <a:rPr lang="zh-CN" altLang="zh-CN">
                <a:solidFill>
                  <a:srgbClr val="000000"/>
                </a:solidFill>
                <a:ea typeface="楷体"/>
                <a:cs typeface="Times New Roman"/>
              </a:rPr>
              <a:t>分</a:t>
            </a:r>
            <a:r>
              <a:rPr lang="zh-CN" altLang="zh-CN" smtClean="0">
                <a:solidFill>
                  <a:srgbClr val="000000"/>
                </a:solidFill>
                <a:cs typeface="Times New Roman"/>
              </a:rPr>
              <a:t>）</a:t>
            </a:r>
            <a:endParaRPr lang="zh-CN" altLang="zh-CN" sz="1400">
              <a:solidFill>
                <a:srgbClr val="000000"/>
              </a:solidFill>
              <a:cs typeface="Times New Roman"/>
            </a:endParaRPr>
          </a:p>
        </p:txBody>
      </p:sp>
      <p:pic>
        <p:nvPicPr>
          <p:cNvPr id="4" name="图片 3"/>
          <p:cNvPicPr/>
          <p:nvPr/>
        </p:nvPicPr>
        <p:blipFill>
          <a:blip r:embed="rId2"/>
          <a:stretch>
            <a:fillRect/>
          </a:stretch>
        </p:blipFill>
        <p:spPr>
          <a:xfrm>
            <a:off x="1405435" y="737809"/>
            <a:ext cx="2616835" cy="431800"/>
          </a:xfrm>
          <a:prstGeom prst="rect">
            <a:avLst/>
          </a:prstGeom>
        </p:spPr>
      </p:pic>
      <p:pic>
        <p:nvPicPr>
          <p:cNvPr id="8" name="fs441a.jpg" descr="id:2147489621;FounderCES"/>
          <p:cNvPicPr/>
          <p:nvPr/>
        </p:nvPicPr>
        <p:blipFill>
          <a:blip r:embed="rId3"/>
          <a:stretch>
            <a:fillRect/>
          </a:stretch>
        </p:blipFill>
        <p:spPr>
          <a:xfrm>
            <a:off x="1744747" y="1364752"/>
            <a:ext cx="8698098" cy="3648424"/>
          </a:xfrm>
          <a:prstGeom prst="rect">
            <a:avLst/>
          </a:prstGeom>
        </p:spPr>
      </p:pic>
      <p:pic>
        <p:nvPicPr>
          <p:cNvPr id="9" name="fs441b.jpg" descr="id:2147489628;FounderCES"/>
          <p:cNvPicPr/>
          <p:nvPr/>
        </p:nvPicPr>
        <p:blipFill>
          <a:blip r:embed="rId4"/>
          <a:stretch>
            <a:fillRect/>
          </a:stretch>
        </p:blipFill>
        <p:spPr>
          <a:xfrm>
            <a:off x="1744747" y="5172402"/>
            <a:ext cx="7127969" cy="1156298"/>
          </a:xfrm>
          <a:prstGeom prst="rect">
            <a:avLst/>
          </a:prstGeom>
        </p:spPr>
      </p:pic>
    </p:spTree>
    <p:extLst>
      <p:ext uri="{BB962C8B-B14F-4D97-AF65-F5344CB8AC3E}">
        <p14:creationId xmlns:p14="http://schemas.microsoft.com/office/powerpoint/2010/main" val="10886026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26601"/>
            <a:ext cx="11485848" cy="3582519"/>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一）阅读对话内容，选择正确的答案。（</a:t>
            </a:r>
            <a:r>
              <a:rPr lang="en-US" altLang="zh-CN">
                <a:solidFill>
                  <a:srgbClr val="000000"/>
                </a:solidFill>
                <a:cs typeface="Times New Roman"/>
              </a:rPr>
              <a:t>2</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They’re talking about</a:t>
            </a:r>
            <a:r>
              <a:rPr lang="zh-CN" altLang="zh-CN">
                <a:solidFill>
                  <a:srgbClr val="000000"/>
                </a:solidFill>
                <a:cs typeface="Times New Roman"/>
              </a:rPr>
              <a:t>（</a:t>
            </a:r>
            <a:r>
              <a:rPr lang="zh-CN" altLang="zh-CN">
                <a:solidFill>
                  <a:srgbClr val="000000"/>
                </a:solidFill>
                <a:ea typeface="楷体"/>
                <a:cs typeface="Times New Roman"/>
              </a:rPr>
              <a:t>讨论</a:t>
            </a:r>
            <a:r>
              <a:rPr lang="zh-CN" altLang="zh-CN">
                <a:solidFill>
                  <a:srgbClr val="000000"/>
                </a:solidFill>
                <a:cs typeface="Times New Roman"/>
              </a:rPr>
              <a:t>）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endParaRPr lang="zh-CN" altLang="zh-CN" sz="1400">
              <a:solidFill>
                <a:srgbClr val="000000"/>
              </a:solidFill>
              <a:cs typeface="Times New Roman"/>
            </a:endParaRPr>
          </a:p>
          <a:p>
            <a:pPr lvl="3" hangingPunct="0">
              <a:lnSpc>
                <a:spcPct val="150000"/>
              </a:lnSpc>
              <a:spcAft>
                <a:spcPts val="0"/>
              </a:spcAft>
              <a:tabLst>
                <a:tab pos="1710690" algn="l"/>
                <a:tab pos="4231005" algn="l"/>
                <a:tab pos="6751320" algn="l"/>
              </a:tabLst>
            </a:pPr>
            <a:r>
              <a:rPr lang="en-US" altLang="zh-CN" b="0">
                <a:solidFill>
                  <a:srgbClr val="000000"/>
                </a:solidFill>
                <a:cs typeface="Times New Roman"/>
              </a:rPr>
              <a:t>A</a:t>
            </a:r>
            <a:r>
              <a:rPr lang="en-US" altLang="zh-CN" b="0">
                <a:solidFill>
                  <a:srgbClr val="000000"/>
                </a:solidFill>
                <a:latin typeface="宋体"/>
                <a:cs typeface="Times New Roman"/>
              </a:rPr>
              <a:t>.</a:t>
            </a:r>
            <a:r>
              <a:rPr lang="en-US" altLang="zh-CN" b="0">
                <a:solidFill>
                  <a:srgbClr val="000000"/>
                </a:solidFill>
                <a:cs typeface="Times New Roman"/>
              </a:rPr>
              <a:t>animal </a:t>
            </a:r>
            <a:r>
              <a:rPr lang="en-US" altLang="zh-CN" b="0" smtClean="0">
                <a:solidFill>
                  <a:srgbClr val="000000"/>
                </a:solidFill>
                <a:cs typeface="Times New Roman"/>
              </a:rPr>
              <a:t>friends</a:t>
            </a:r>
          </a:p>
          <a:p>
            <a:pPr lvl="3" hangingPunct="0">
              <a:lnSpc>
                <a:spcPct val="150000"/>
              </a:lnSpc>
              <a:spcAft>
                <a:spcPts val="0"/>
              </a:spcAft>
              <a:tabLst>
                <a:tab pos="1710690" algn="l"/>
                <a:tab pos="4231005" algn="l"/>
                <a:tab pos="6751320" algn="l"/>
              </a:tabLst>
            </a:pPr>
            <a:r>
              <a:rPr lang="en-US" altLang="zh-CN" b="0" smtClean="0">
                <a:solidFill>
                  <a:srgbClr val="000000"/>
                </a:solidFill>
                <a:cs typeface="Times New Roman"/>
              </a:rPr>
              <a:t>B</a:t>
            </a:r>
            <a:r>
              <a:rPr lang="en-US" altLang="zh-CN" b="0" smtClean="0">
                <a:solidFill>
                  <a:srgbClr val="000000"/>
                </a:solidFill>
                <a:latin typeface="宋体"/>
                <a:cs typeface="Times New Roman"/>
              </a:rPr>
              <a:t>.</a:t>
            </a:r>
            <a:r>
              <a:rPr lang="en-US" altLang="zh-CN" b="0" smtClean="0">
                <a:solidFill>
                  <a:srgbClr val="000000"/>
                </a:solidFill>
                <a:cs typeface="Times New Roman"/>
              </a:rPr>
              <a:t>the </a:t>
            </a:r>
            <a:r>
              <a:rPr lang="en-US" altLang="zh-CN" b="0">
                <a:solidFill>
                  <a:srgbClr val="000000"/>
                </a:solidFill>
                <a:cs typeface="Times New Roman"/>
              </a:rPr>
              <a:t>family	</a:t>
            </a:r>
            <a:endParaRPr lang="zh-CN" altLang="zh-CN" sz="1400" b="0">
              <a:solidFill>
                <a:srgbClr val="000000"/>
              </a:solidFill>
              <a:cs typeface="Times New Roman"/>
            </a:endParaRPr>
          </a:p>
          <a:p>
            <a:pPr lvl="3" hangingPunct="0">
              <a:lnSpc>
                <a:spcPct val="150000"/>
              </a:lnSpc>
              <a:spcAft>
                <a:spcPts val="0"/>
              </a:spcAft>
              <a:tabLst>
                <a:tab pos="1710690" algn="l"/>
                <a:tab pos="4231005" algn="l"/>
                <a:tab pos="6751320" algn="l"/>
              </a:tabLst>
            </a:pPr>
            <a:r>
              <a:rPr lang="en-US" altLang="zh-CN" b="0">
                <a:solidFill>
                  <a:srgbClr val="000000"/>
                </a:solidFill>
                <a:cs typeface="Times New Roman"/>
              </a:rPr>
              <a:t>C</a:t>
            </a:r>
            <a:r>
              <a:rPr lang="en-US" altLang="zh-CN" b="0">
                <a:solidFill>
                  <a:srgbClr val="000000"/>
                </a:solidFill>
                <a:latin typeface="宋体"/>
                <a:cs typeface="Times New Roman"/>
              </a:rPr>
              <a:t>.</a:t>
            </a:r>
            <a:r>
              <a:rPr lang="en-US" altLang="zh-CN" b="0">
                <a:solidFill>
                  <a:srgbClr val="000000"/>
                </a:solidFill>
                <a:cs typeface="Times New Roman"/>
              </a:rPr>
              <a:t>a new </a:t>
            </a:r>
            <a:r>
              <a:rPr lang="en-US" altLang="zh-CN" b="0" smtClean="0">
                <a:solidFill>
                  <a:srgbClr val="000000"/>
                </a:solidFill>
                <a:cs typeface="Times New Roman"/>
              </a:rPr>
              <a:t>home</a:t>
            </a:r>
            <a:endParaRPr lang="zh-CN" altLang="zh-CN" sz="1400" b="0">
              <a:solidFill>
                <a:srgbClr val="000000"/>
              </a:solidFill>
              <a:cs typeface="Times New Roman"/>
            </a:endParaRPr>
          </a:p>
        </p:txBody>
      </p:sp>
      <p:sp>
        <p:nvSpPr>
          <p:cNvPr id="3" name="矩形 2"/>
          <p:cNvSpPr/>
          <p:nvPr/>
        </p:nvSpPr>
        <p:spPr>
          <a:xfrm>
            <a:off x="934188" y="1646681"/>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3611800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4212692"/>
          </a:xfrm>
        </p:spPr>
        <p:txBody>
          <a:bodyPr/>
          <a:lstStyle/>
          <a:p>
            <a:pPr hangingPunct="0">
              <a:spcAft>
                <a:spcPts val="0"/>
              </a:spcAft>
              <a:tabLst>
                <a:tab pos="2508250" algn="l"/>
                <a:tab pos="5024438" algn="l"/>
                <a:tab pos="7532688" algn="l"/>
              </a:tabLst>
            </a:pPr>
            <a:r>
              <a:rPr lang="zh-CN" altLang="zh-CN" smtClean="0">
                <a:solidFill>
                  <a:srgbClr val="000000"/>
                </a:solidFill>
                <a:cs typeface="Times New Roman"/>
              </a:rPr>
              <a:t>（</a:t>
            </a:r>
            <a:r>
              <a:rPr lang="zh-CN" altLang="zh-CN">
                <a:solidFill>
                  <a:srgbClr val="000000"/>
                </a:solidFill>
                <a:cs typeface="Times New Roman"/>
              </a:rPr>
              <a:t>二）请将动物朋友的序号填入对应主人公下方的横线上。（</a:t>
            </a:r>
            <a:r>
              <a:rPr lang="en-US" altLang="zh-CN">
                <a:solidFill>
                  <a:srgbClr val="000000"/>
                </a:solidFill>
                <a:cs typeface="Times New Roman"/>
              </a:rPr>
              <a:t>8</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2508250" algn="l"/>
                <a:tab pos="5024438" algn="l"/>
                <a:tab pos="7532688" algn="l"/>
              </a:tabLst>
            </a:pPr>
            <a:endParaRPr lang="en-US" altLang="zh-CN" sz="1050" smtClean="0">
              <a:solidFill>
                <a:srgbClr val="000000"/>
              </a:solidFill>
              <a:cs typeface="Times New Roman"/>
            </a:endParaRPr>
          </a:p>
          <a:p>
            <a:pPr hangingPunct="0">
              <a:spcAft>
                <a:spcPts val="0"/>
              </a:spcAft>
              <a:tabLst>
                <a:tab pos="2508250" algn="l"/>
                <a:tab pos="5024438" algn="l"/>
                <a:tab pos="7532688" algn="l"/>
              </a:tabLst>
            </a:pPr>
            <a:r>
              <a:rPr lang="en-US" altLang="zh-CN" smtClean="0">
                <a:solidFill>
                  <a:srgbClr val="000000"/>
                </a:solidFill>
                <a:cs typeface="Times New Roman"/>
              </a:rPr>
              <a:t>A</a:t>
            </a:r>
            <a:r>
              <a:rPr lang="en-US" altLang="zh-CN" smtClean="0">
                <a:solidFill>
                  <a:srgbClr val="000000"/>
                </a:solidFill>
                <a:latin typeface="宋体"/>
                <a:cs typeface="Times New Roman"/>
              </a:rPr>
              <a:t>. 	</a:t>
            </a:r>
            <a:r>
              <a:rPr lang="en-US" altLang="zh-CN" smtClean="0">
                <a:solidFill>
                  <a:srgbClr val="000000"/>
                </a:solidFill>
                <a:cs typeface="Times New Roman"/>
              </a:rPr>
              <a:t>B</a:t>
            </a:r>
            <a:r>
              <a:rPr lang="en-US" altLang="zh-CN" smtClean="0">
                <a:solidFill>
                  <a:srgbClr val="000000"/>
                </a:solidFill>
                <a:latin typeface="宋体"/>
                <a:cs typeface="Times New Roman"/>
              </a:rPr>
              <a:t>.</a:t>
            </a:r>
            <a:r>
              <a:rPr lang="en-US" altLang="zh-CN">
                <a:solidFill>
                  <a:srgbClr val="000000"/>
                </a:solidFill>
                <a:cs typeface="Times New Roman"/>
              </a:rPr>
              <a:t> </a:t>
            </a:r>
            <a:r>
              <a:rPr lang="en-US" altLang="zh-CN" smtClean="0">
                <a:solidFill>
                  <a:srgbClr val="000000"/>
                </a:solidFill>
                <a:cs typeface="Times New Roman"/>
              </a:rPr>
              <a:t>	C</a:t>
            </a:r>
            <a:r>
              <a:rPr lang="en-US" altLang="zh-CN" smtClean="0">
                <a:solidFill>
                  <a:srgbClr val="000000"/>
                </a:solidFill>
                <a:latin typeface="宋体"/>
                <a:cs typeface="Times New Roman"/>
              </a:rPr>
              <a:t>.</a:t>
            </a:r>
            <a:r>
              <a:rPr lang="en-US" altLang="zh-CN">
                <a:solidFill>
                  <a:srgbClr val="000000"/>
                </a:solidFill>
                <a:cs typeface="Times New Roman"/>
              </a:rPr>
              <a:t> </a:t>
            </a:r>
            <a:r>
              <a:rPr lang="en-US" altLang="zh-CN" smtClean="0">
                <a:solidFill>
                  <a:srgbClr val="000000"/>
                </a:solidFill>
                <a:cs typeface="Times New Roman"/>
              </a:rPr>
              <a:t>	D</a:t>
            </a:r>
            <a:r>
              <a:rPr lang="en-US" altLang="zh-CN">
                <a:solidFill>
                  <a:srgbClr val="000000"/>
                </a:solidFill>
                <a:latin typeface="宋体"/>
                <a:cs typeface="Times New Roman"/>
              </a:rPr>
              <a:t>. </a:t>
            </a:r>
            <a:endParaRPr lang="en-US" altLang="zh-CN" smtClean="0">
              <a:solidFill>
                <a:srgbClr val="000000"/>
              </a:solidFill>
              <a:latin typeface="宋体"/>
              <a:cs typeface="Times New Roman"/>
            </a:endParaRPr>
          </a:p>
          <a:p>
            <a:pPr hangingPunct="0">
              <a:spcAft>
                <a:spcPts val="0"/>
              </a:spcAft>
              <a:tabLst>
                <a:tab pos="2508250" algn="l"/>
                <a:tab pos="5024438" algn="l"/>
                <a:tab pos="7532688" algn="l"/>
              </a:tabLst>
            </a:pPr>
            <a:endParaRPr lang="en-US" altLang="zh-CN">
              <a:solidFill>
                <a:srgbClr val="000000"/>
              </a:solidFill>
              <a:latin typeface="宋体"/>
              <a:cs typeface="Times New Roman"/>
            </a:endParaRPr>
          </a:p>
          <a:p>
            <a:pPr hangingPunct="0">
              <a:spcAft>
                <a:spcPts val="0"/>
              </a:spcAft>
              <a:tabLst>
                <a:tab pos="2508250" algn="l"/>
                <a:tab pos="5024438" algn="l"/>
                <a:tab pos="7532688" algn="l"/>
              </a:tabLst>
            </a:pPr>
            <a:endParaRPr lang="en-US" altLang="zh-CN" smtClean="0">
              <a:solidFill>
                <a:srgbClr val="000000"/>
              </a:solidFill>
              <a:latin typeface="宋体"/>
              <a:cs typeface="Times New Roman"/>
            </a:endParaRPr>
          </a:p>
          <a:p>
            <a:pPr hangingPunct="0">
              <a:spcAft>
                <a:spcPts val="0"/>
              </a:spcAft>
              <a:tabLst>
                <a:tab pos="2508250" algn="l"/>
                <a:tab pos="5024438" algn="l"/>
                <a:tab pos="7532688" algn="l"/>
              </a:tabLst>
            </a:pPr>
            <a:endParaRPr lang="en-US" altLang="zh-CN" smtClean="0">
              <a:solidFill>
                <a:srgbClr val="000000"/>
              </a:solidFill>
              <a:cs typeface="Times New Roman"/>
            </a:endParaRPr>
          </a:p>
          <a:p>
            <a:pPr hangingPunct="0">
              <a:spcAft>
                <a:spcPts val="0"/>
              </a:spcAft>
              <a:tabLst>
                <a:tab pos="2508250" algn="l"/>
                <a:tab pos="5024438" algn="l"/>
                <a:tab pos="7532688" algn="l"/>
              </a:tabLst>
            </a:pPr>
            <a:r>
              <a:rPr lang="en-US" altLang="zh-CN" smtClean="0">
                <a:solidFill>
                  <a:srgbClr val="000000"/>
                </a:solidFill>
                <a:cs typeface="Times New Roman"/>
              </a:rPr>
              <a:t>1</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smtClean="0">
                <a:solidFill>
                  <a:srgbClr val="000000"/>
                </a:solidFill>
                <a:cs typeface="Times New Roman"/>
              </a:rPr>
              <a:t>	2</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smtClean="0">
                <a:solidFill>
                  <a:srgbClr val="000000"/>
                </a:solidFill>
                <a:cs typeface="Times New Roman"/>
              </a:rPr>
              <a:t>	3</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smtClean="0">
                <a:solidFill>
                  <a:srgbClr val="000000"/>
                </a:solidFill>
                <a:cs typeface="Times New Roman"/>
              </a:rPr>
              <a:t>	4</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　</a:t>
            </a:r>
            <a:r>
              <a:rPr lang="en-US" altLang="zh-CN" smtClean="0">
                <a:solidFill>
                  <a:schemeClr val="bg1"/>
                </a:solidFill>
                <a:cs typeface="Times New Roman"/>
              </a:rPr>
              <a:t>.</a:t>
            </a:r>
            <a:endParaRPr lang="zh-CN" altLang="zh-CN" sz="1400">
              <a:solidFill>
                <a:schemeClr val="bg1"/>
              </a:solidFill>
              <a:cs typeface="Times New Roman"/>
            </a:endParaRPr>
          </a:p>
        </p:txBody>
      </p:sp>
      <p:pic>
        <p:nvPicPr>
          <p:cNvPr id="3" name="fs442.jpg" descr="id:2147489635;FounderCES"/>
          <p:cNvPicPr/>
          <p:nvPr/>
        </p:nvPicPr>
        <p:blipFill>
          <a:blip r:embed="rId2"/>
          <a:stretch>
            <a:fillRect/>
          </a:stretch>
        </p:blipFill>
        <p:spPr>
          <a:xfrm>
            <a:off x="939904" y="2060848"/>
            <a:ext cx="813969" cy="1071361"/>
          </a:xfrm>
          <a:prstGeom prst="rect">
            <a:avLst/>
          </a:prstGeom>
        </p:spPr>
      </p:pic>
      <p:pic>
        <p:nvPicPr>
          <p:cNvPr id="4" name="fs446.jpg" descr="id:2147489642;FounderCES"/>
          <p:cNvPicPr/>
          <p:nvPr/>
        </p:nvPicPr>
        <p:blipFill>
          <a:blip r:embed="rId3"/>
          <a:stretch>
            <a:fillRect/>
          </a:stretch>
        </p:blipFill>
        <p:spPr>
          <a:xfrm>
            <a:off x="838622" y="3424983"/>
            <a:ext cx="548749" cy="1228153"/>
          </a:xfrm>
          <a:prstGeom prst="rect">
            <a:avLst/>
          </a:prstGeom>
        </p:spPr>
      </p:pic>
      <p:pic>
        <p:nvPicPr>
          <p:cNvPr id="5" name="fs443.jpg" descr="id:2147489649;FounderCES"/>
          <p:cNvPicPr/>
          <p:nvPr/>
        </p:nvPicPr>
        <p:blipFill>
          <a:blip r:embed="rId4"/>
          <a:stretch>
            <a:fillRect/>
          </a:stretch>
        </p:blipFill>
        <p:spPr>
          <a:xfrm>
            <a:off x="3355110" y="2004337"/>
            <a:ext cx="1134047" cy="1071361"/>
          </a:xfrm>
          <a:prstGeom prst="rect">
            <a:avLst/>
          </a:prstGeom>
        </p:spPr>
      </p:pic>
      <p:pic>
        <p:nvPicPr>
          <p:cNvPr id="6" name="fs447.jpg" descr="id:2147489656;FounderCES"/>
          <p:cNvPicPr/>
          <p:nvPr/>
        </p:nvPicPr>
        <p:blipFill>
          <a:blip r:embed="rId5"/>
          <a:stretch>
            <a:fillRect/>
          </a:stretch>
        </p:blipFill>
        <p:spPr>
          <a:xfrm>
            <a:off x="3454011" y="3558888"/>
            <a:ext cx="550927" cy="1228153"/>
          </a:xfrm>
          <a:prstGeom prst="rect">
            <a:avLst/>
          </a:prstGeom>
        </p:spPr>
      </p:pic>
      <p:pic>
        <p:nvPicPr>
          <p:cNvPr id="7" name="fs444.jpg" descr="id:2147489663;FounderCES"/>
          <p:cNvPicPr/>
          <p:nvPr/>
        </p:nvPicPr>
        <p:blipFill>
          <a:blip r:embed="rId6"/>
          <a:stretch>
            <a:fillRect/>
          </a:stretch>
        </p:blipFill>
        <p:spPr>
          <a:xfrm>
            <a:off x="5951190" y="1988840"/>
            <a:ext cx="1043817" cy="1071361"/>
          </a:xfrm>
          <a:prstGeom prst="rect">
            <a:avLst/>
          </a:prstGeom>
        </p:spPr>
      </p:pic>
      <p:pic>
        <p:nvPicPr>
          <p:cNvPr id="8" name="fs448.jpg" descr="id:2147489670;FounderCES"/>
          <p:cNvPicPr/>
          <p:nvPr/>
        </p:nvPicPr>
        <p:blipFill>
          <a:blip r:embed="rId7"/>
          <a:stretch>
            <a:fillRect/>
          </a:stretch>
        </p:blipFill>
        <p:spPr>
          <a:xfrm>
            <a:off x="5727320" y="3554156"/>
            <a:ext cx="951601" cy="1228153"/>
          </a:xfrm>
          <a:prstGeom prst="rect">
            <a:avLst/>
          </a:prstGeom>
        </p:spPr>
      </p:pic>
      <p:pic>
        <p:nvPicPr>
          <p:cNvPr id="9" name="fs445.jpg" descr="id:2147489677;FounderCES"/>
          <p:cNvPicPr/>
          <p:nvPr/>
        </p:nvPicPr>
        <p:blipFill>
          <a:blip r:embed="rId8"/>
          <a:stretch>
            <a:fillRect/>
          </a:stretch>
        </p:blipFill>
        <p:spPr>
          <a:xfrm>
            <a:off x="8474821" y="2029224"/>
            <a:ext cx="1341101" cy="1071361"/>
          </a:xfrm>
          <a:prstGeom prst="rect">
            <a:avLst/>
          </a:prstGeom>
        </p:spPr>
      </p:pic>
      <p:pic>
        <p:nvPicPr>
          <p:cNvPr id="10" name="fs449.jpg" descr="id:2147489684;FounderCES"/>
          <p:cNvPicPr/>
          <p:nvPr/>
        </p:nvPicPr>
        <p:blipFill>
          <a:blip r:embed="rId9"/>
          <a:stretch>
            <a:fillRect/>
          </a:stretch>
        </p:blipFill>
        <p:spPr>
          <a:xfrm>
            <a:off x="8247658" y="3554155"/>
            <a:ext cx="1266261" cy="1228153"/>
          </a:xfrm>
          <a:prstGeom prst="rect">
            <a:avLst/>
          </a:prstGeom>
        </p:spPr>
      </p:pic>
      <p:sp>
        <p:nvSpPr>
          <p:cNvPr id="11" name="矩形 10"/>
          <p:cNvSpPr/>
          <p:nvPr/>
        </p:nvSpPr>
        <p:spPr>
          <a:xfrm>
            <a:off x="1087628" y="4787041"/>
            <a:ext cx="423514" cy="523220"/>
          </a:xfrm>
          <a:prstGeom prst="rect">
            <a:avLst/>
          </a:prstGeom>
        </p:spPr>
        <p:txBody>
          <a:bodyPr wrap="none">
            <a:spAutoFit/>
          </a:bodyPr>
          <a:lstStyle/>
          <a:p>
            <a:r>
              <a:rPr lang="en-US" altLang="zh-CN"/>
              <a:t>B</a:t>
            </a:r>
            <a:endParaRPr lang="zh-CN" altLang="en-US"/>
          </a:p>
        </p:txBody>
      </p:sp>
      <p:sp>
        <p:nvSpPr>
          <p:cNvPr id="16" name="矩形 15"/>
          <p:cNvSpPr/>
          <p:nvPr/>
        </p:nvSpPr>
        <p:spPr>
          <a:xfrm>
            <a:off x="3611378" y="4799610"/>
            <a:ext cx="444352" cy="523220"/>
          </a:xfrm>
          <a:prstGeom prst="rect">
            <a:avLst/>
          </a:prstGeom>
        </p:spPr>
        <p:txBody>
          <a:bodyPr wrap="none">
            <a:spAutoFit/>
          </a:bodyPr>
          <a:lstStyle/>
          <a:p>
            <a:r>
              <a:rPr lang="en-US" altLang="zh-CN"/>
              <a:t>C</a:t>
            </a:r>
            <a:endParaRPr lang="zh-CN" altLang="en-US"/>
          </a:p>
        </p:txBody>
      </p:sp>
      <p:sp>
        <p:nvSpPr>
          <p:cNvPr id="17" name="矩形 16"/>
          <p:cNvSpPr/>
          <p:nvPr/>
        </p:nvSpPr>
        <p:spPr>
          <a:xfrm>
            <a:off x="6167214" y="4788099"/>
            <a:ext cx="444352" cy="523220"/>
          </a:xfrm>
          <a:prstGeom prst="rect">
            <a:avLst/>
          </a:prstGeom>
        </p:spPr>
        <p:txBody>
          <a:bodyPr wrap="none">
            <a:spAutoFit/>
          </a:bodyPr>
          <a:lstStyle/>
          <a:p>
            <a:r>
              <a:rPr lang="en-US" altLang="zh-CN"/>
              <a:t>D</a:t>
            </a:r>
            <a:endParaRPr lang="zh-CN" altLang="en-US"/>
          </a:p>
        </p:txBody>
      </p:sp>
      <p:sp>
        <p:nvSpPr>
          <p:cNvPr id="18" name="矩形 17"/>
          <p:cNvSpPr/>
          <p:nvPr/>
        </p:nvSpPr>
        <p:spPr>
          <a:xfrm>
            <a:off x="8658613" y="4799610"/>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1978821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P spid="17" grpId="0"/>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十三</a:t>
            </a:r>
            <a:r>
              <a:rPr lang="zh-CN" altLang="zh-CN">
                <a:solidFill>
                  <a:srgbClr val="000000"/>
                </a:solidFill>
                <a:ea typeface="黑体"/>
                <a:cs typeface="Times New Roman"/>
              </a:rPr>
              <a:t>、书面表达。</a:t>
            </a:r>
            <a:r>
              <a:rPr lang="zh-CN" altLang="zh-CN">
                <a:solidFill>
                  <a:srgbClr val="000000"/>
                </a:solidFill>
                <a:cs typeface="Times New Roman"/>
              </a:rPr>
              <a:t>（</a:t>
            </a:r>
            <a:r>
              <a:rPr lang="en-US" altLang="zh-CN">
                <a:solidFill>
                  <a:srgbClr val="000000"/>
                </a:solidFill>
                <a:cs typeface="Times New Roman"/>
              </a:rPr>
              <a:t>8</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indent="711200" hangingPunct="0">
              <a:spcAft>
                <a:spcPts val="0"/>
              </a:spcAft>
              <a:tabLst>
                <a:tab pos="1710690" algn="l"/>
                <a:tab pos="4231005" algn="l"/>
                <a:tab pos="6751320" algn="l"/>
              </a:tabLst>
            </a:pPr>
            <a:r>
              <a:rPr lang="zh-CN" altLang="zh-CN">
                <a:solidFill>
                  <a:srgbClr val="000000"/>
                </a:solidFill>
                <a:cs typeface="Times New Roman"/>
              </a:rPr>
              <a:t>李华有一位好朋友叫杨阳，下面的图片是关于他的一些信息。假设你是李华，请你以</a:t>
            </a:r>
            <a:r>
              <a:rPr lang="en-US" altLang="zh-CN">
                <a:solidFill>
                  <a:srgbClr val="000000"/>
                </a:solidFill>
                <a:cs typeface="Times New Roman"/>
              </a:rPr>
              <a:t>“My good friend”</a:t>
            </a:r>
            <a:r>
              <a:rPr lang="zh-CN" altLang="zh-CN">
                <a:solidFill>
                  <a:srgbClr val="000000"/>
                </a:solidFill>
                <a:cs typeface="Times New Roman"/>
              </a:rPr>
              <a:t>为题，从整体形象、外貌特点、爱好、能力等方面来介绍一下你的好朋友吧。</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要求：</a:t>
            </a:r>
            <a:r>
              <a:rPr lang="en-US" altLang="zh-CN">
                <a:solidFill>
                  <a:srgbClr val="000000"/>
                </a:solidFill>
                <a:cs typeface="Times New Roman"/>
              </a:rPr>
              <a:t>1</a:t>
            </a:r>
            <a:r>
              <a:rPr lang="en-US" altLang="zh-CN">
                <a:solidFill>
                  <a:srgbClr val="000000"/>
                </a:solidFill>
                <a:latin typeface="宋体"/>
                <a:cs typeface="Times New Roman"/>
              </a:rPr>
              <a:t>.</a:t>
            </a:r>
            <a:r>
              <a:rPr lang="zh-CN" altLang="zh-CN">
                <a:solidFill>
                  <a:srgbClr val="000000"/>
                </a:solidFill>
                <a:cs typeface="Times New Roman"/>
              </a:rPr>
              <a:t>介绍需包含图片提示的信息；</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2</a:t>
            </a:r>
            <a:r>
              <a:rPr lang="en-US" altLang="zh-CN">
                <a:solidFill>
                  <a:srgbClr val="000000"/>
                </a:solidFill>
                <a:latin typeface="宋体"/>
                <a:cs typeface="Times New Roman"/>
              </a:rPr>
              <a:t>.</a:t>
            </a:r>
            <a:r>
              <a:rPr lang="zh-CN" altLang="zh-CN">
                <a:solidFill>
                  <a:srgbClr val="000000"/>
                </a:solidFill>
                <a:cs typeface="Times New Roman"/>
              </a:rPr>
              <a:t>注意书写工整；</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3</a:t>
            </a:r>
            <a:r>
              <a:rPr lang="en-US" altLang="zh-CN">
                <a:solidFill>
                  <a:srgbClr val="000000"/>
                </a:solidFill>
                <a:latin typeface="宋体"/>
                <a:cs typeface="Times New Roman"/>
              </a:rPr>
              <a:t>.</a:t>
            </a:r>
            <a:r>
              <a:rPr lang="zh-CN" altLang="zh-CN">
                <a:solidFill>
                  <a:srgbClr val="000000"/>
                </a:solidFill>
                <a:cs typeface="Times New Roman"/>
              </a:rPr>
              <a:t>不少于</a:t>
            </a:r>
            <a:r>
              <a:rPr lang="en-US" altLang="zh-CN">
                <a:solidFill>
                  <a:srgbClr val="000000"/>
                </a:solidFill>
                <a:cs typeface="Times New Roman"/>
              </a:rPr>
              <a:t>5</a:t>
            </a:r>
            <a:r>
              <a:rPr lang="zh-CN" altLang="zh-CN">
                <a:solidFill>
                  <a:srgbClr val="000000"/>
                </a:solidFill>
                <a:cs typeface="Times New Roman"/>
              </a:rPr>
              <a:t>句话</a:t>
            </a:r>
            <a:r>
              <a:rPr lang="zh-CN" altLang="zh-CN" smtClean="0">
                <a:solidFill>
                  <a:srgbClr val="000000"/>
                </a:solidFill>
                <a:cs typeface="Times New Roman"/>
              </a:rPr>
              <a:t>。</a:t>
            </a:r>
            <a:endParaRPr lang="zh-CN" altLang="zh-CN" sz="1400">
              <a:solidFill>
                <a:srgbClr val="000000"/>
              </a:solidFill>
              <a:cs typeface="Times New Roman"/>
            </a:endParaRPr>
          </a:p>
        </p:txBody>
      </p:sp>
      <p:pic>
        <p:nvPicPr>
          <p:cNvPr id="3" name="ef269h.jpg" descr="id:2147489691;FounderC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86894" y="4533810"/>
            <a:ext cx="812320" cy="1812098"/>
          </a:xfrm>
          <a:prstGeom prst="rect">
            <a:avLst/>
          </a:prstGeom>
          <a:noFill/>
          <a:extLst>
            <a:ext uri="{909E8E84-426E-40DD-AFC4-6F175D3DCCD1}">
              <a14:hiddenFill xmlns:a14="http://schemas.microsoft.com/office/drawing/2010/main">
                <a:solidFill>
                  <a:srgbClr val="FFFFFF"/>
                </a:solidFill>
              </a14:hiddenFill>
            </a:ext>
          </a:extLst>
        </p:spPr>
      </p:pic>
      <p:pic>
        <p:nvPicPr>
          <p:cNvPr id="4" name="ef270h.jpg" descr="id:2147489698;FounderC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83038" y="4726603"/>
            <a:ext cx="833148" cy="1562153"/>
          </a:xfrm>
          <a:prstGeom prst="rect">
            <a:avLst/>
          </a:prstGeom>
          <a:noFill/>
          <a:extLst>
            <a:ext uri="{909E8E84-426E-40DD-AFC4-6F175D3DCCD1}">
              <a14:hiddenFill xmlns:a14="http://schemas.microsoft.com/office/drawing/2010/main">
                <a:solidFill>
                  <a:srgbClr val="FFFFFF"/>
                </a:solidFill>
              </a14:hiddenFill>
            </a:ext>
          </a:extLst>
        </p:spPr>
      </p:pic>
      <p:pic>
        <p:nvPicPr>
          <p:cNvPr id="5" name="ef271h.jpg" descr="id:2147489705;Founder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15708" y="4880149"/>
            <a:ext cx="999778" cy="1437181"/>
          </a:xfrm>
          <a:prstGeom prst="rect">
            <a:avLst/>
          </a:prstGeom>
          <a:noFill/>
          <a:extLst>
            <a:ext uri="{909E8E84-426E-40DD-AFC4-6F175D3DCCD1}">
              <a14:hiddenFill xmlns:a14="http://schemas.microsoft.com/office/drawing/2010/main">
                <a:solidFill>
                  <a:srgbClr val="FFFFFF"/>
                </a:solidFill>
              </a14:hiddenFill>
            </a:ext>
          </a:extLst>
        </p:spPr>
      </p:pic>
      <p:pic>
        <p:nvPicPr>
          <p:cNvPr id="6" name="ef272h.jpg" descr="id:2147489712;Founder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51190" y="4976547"/>
            <a:ext cx="1499667" cy="13122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54824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10824"/>
            <a:ext cx="11485848" cy="3323987"/>
          </a:xfrm>
        </p:spPr>
        <p:txBody>
          <a:bodyPr/>
          <a:lstStyle/>
          <a:p>
            <a:pPr algn="ctr" hangingPunct="0">
              <a:spcAft>
                <a:spcPts val="0"/>
              </a:spcAft>
              <a:tabLst>
                <a:tab pos="1710690" algn="l"/>
                <a:tab pos="4231005" algn="l"/>
                <a:tab pos="6751320" algn="l"/>
              </a:tabLst>
            </a:pPr>
            <a:r>
              <a:rPr lang="en-US" altLang="zh-CN" b="1" smtClean="0">
                <a:solidFill>
                  <a:srgbClr val="000000"/>
                </a:solidFill>
                <a:cs typeface="Times New Roman"/>
              </a:rPr>
              <a:t>My</a:t>
            </a:r>
            <a:r>
              <a:rPr lang="en-US" altLang="zh-CN" smtClean="0">
                <a:solidFill>
                  <a:srgbClr val="000000"/>
                </a:solidFill>
                <a:cs typeface="Times New Roman"/>
              </a:rPr>
              <a:t> </a:t>
            </a:r>
            <a:r>
              <a:rPr lang="en-US" altLang="zh-CN" b="1">
                <a:solidFill>
                  <a:srgbClr val="000000"/>
                </a:solidFill>
                <a:cs typeface="Times New Roman"/>
              </a:rPr>
              <a:t>good</a:t>
            </a:r>
            <a:r>
              <a:rPr lang="en-US" altLang="zh-CN">
                <a:solidFill>
                  <a:srgbClr val="000000"/>
                </a:solidFill>
                <a:cs typeface="Times New Roman"/>
              </a:rPr>
              <a:t> </a:t>
            </a:r>
            <a:r>
              <a:rPr lang="en-US" altLang="zh-CN" b="1">
                <a:solidFill>
                  <a:srgbClr val="000000"/>
                </a:solidFill>
                <a:cs typeface="Times New Roman"/>
              </a:rPr>
              <a:t>friend</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u="sng">
                <a:solidFill>
                  <a:srgbClr val="FEFEFE"/>
                </a:solidFill>
                <a:uFill>
                  <a:solidFill>
                    <a:srgbClr val="000000"/>
                  </a:solidFill>
                </a:uFill>
                <a:cs typeface="Times New Roman"/>
              </a:rPr>
              <a:t>　　　　　</a:t>
            </a:r>
            <a:r>
              <a:rPr lang="en-US" altLang="zh-CN" u="sng" smtClean="0">
                <a:solidFill>
                  <a:srgbClr val="FEFEFE"/>
                </a:solidFill>
                <a:uFill>
                  <a:solidFill>
                    <a:srgbClr val="000000"/>
                  </a:solidFill>
                </a:uFill>
                <a:cs typeface="Times New Roman"/>
              </a:rPr>
              <a:t>                                                                                                       .                                                                                                                                 .                                                                                                                             .</a:t>
            </a:r>
          </a:p>
          <a:p>
            <a:pPr hangingPunct="0">
              <a:spcAft>
                <a:spcPts val="0"/>
              </a:spcAft>
              <a:tabLst>
                <a:tab pos="1710690" algn="l"/>
                <a:tab pos="4231005" algn="l"/>
                <a:tab pos="6751320" algn="l"/>
              </a:tabLst>
            </a:pPr>
            <a:r>
              <a:rPr lang="en-US" altLang="zh-CN" u="sng">
                <a:solidFill>
                  <a:srgbClr val="FEFEFE"/>
                </a:solidFill>
                <a:uFill>
                  <a:solidFill>
                    <a:srgbClr val="000000"/>
                  </a:solidFill>
                </a:uFill>
                <a:cs typeface="Times New Roman"/>
              </a:rPr>
              <a:t>.                                                                                                                             .         </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u="sng">
                <a:solidFill>
                  <a:srgbClr val="FEFEFE"/>
                </a:solidFill>
                <a:uFill>
                  <a:solidFill>
                    <a:srgbClr val="000000"/>
                  </a:solidFill>
                </a:uFill>
                <a:cs typeface="Times New Roman"/>
              </a:rPr>
              <a:t>.                                                                                                                             </a:t>
            </a:r>
            <a:r>
              <a:rPr lang="en-US" altLang="zh-CN" u="sng" smtClean="0">
                <a:solidFill>
                  <a:srgbClr val="FEFEFE"/>
                </a:solidFill>
                <a:uFill>
                  <a:solidFill>
                    <a:srgbClr val="000000"/>
                  </a:solidFill>
                </a:uFill>
                <a:cs typeface="Times New Roman"/>
              </a:rPr>
              <a:t>.         </a:t>
            </a:r>
            <a:endParaRPr lang="zh-CN" altLang="zh-CN" sz="1400">
              <a:solidFill>
                <a:srgbClr val="000000"/>
              </a:solidFill>
              <a:cs typeface="Times New Roman"/>
            </a:endParaRPr>
          </a:p>
        </p:txBody>
      </p:sp>
      <p:sp>
        <p:nvSpPr>
          <p:cNvPr id="7" name="Rectangle 9"/>
          <p:cNvSpPr>
            <a:spLocks noChangeArrowheads="1"/>
          </p:cNvSpPr>
          <p:nvPr/>
        </p:nvSpPr>
        <p:spPr bwMode="auto">
          <a:xfrm>
            <a:off x="0" y="4022254"/>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1711325" algn="l"/>
                <a:tab pos="4230688" algn="l"/>
                <a:tab pos="6751638" algn="l"/>
              </a:tabLst>
              <a:defRPr>
                <a:solidFill>
                  <a:schemeClr val="tx1"/>
                </a:solidFill>
                <a:latin typeface="Arial" pitchFamily="34" charset="0"/>
                <a:ea typeface="宋体" pitchFamily="2" charset="-122"/>
                <a:cs typeface="宋体" pitchFamily="2" charset="-122"/>
              </a:defRPr>
            </a:lvl1pPr>
            <a:lvl2pPr>
              <a:tabLst>
                <a:tab pos="1711325" algn="l"/>
                <a:tab pos="4230688" algn="l"/>
                <a:tab pos="6751638" algn="l"/>
              </a:tabLst>
              <a:defRPr>
                <a:solidFill>
                  <a:schemeClr val="tx1"/>
                </a:solidFill>
                <a:latin typeface="Arial" pitchFamily="34" charset="0"/>
                <a:ea typeface="宋体" pitchFamily="2" charset="-122"/>
                <a:cs typeface="宋体" pitchFamily="2" charset="-122"/>
              </a:defRPr>
            </a:lvl2pPr>
            <a:lvl3pPr>
              <a:tabLst>
                <a:tab pos="1711325" algn="l"/>
                <a:tab pos="4230688" algn="l"/>
                <a:tab pos="6751638" algn="l"/>
              </a:tabLst>
              <a:defRPr>
                <a:solidFill>
                  <a:schemeClr val="tx1"/>
                </a:solidFill>
                <a:latin typeface="Arial" pitchFamily="34" charset="0"/>
                <a:ea typeface="宋体" pitchFamily="2" charset="-122"/>
                <a:cs typeface="宋体" pitchFamily="2" charset="-122"/>
              </a:defRPr>
            </a:lvl3pPr>
            <a:lvl4pPr>
              <a:tabLst>
                <a:tab pos="1711325" algn="l"/>
                <a:tab pos="4230688" algn="l"/>
                <a:tab pos="6751638" algn="l"/>
              </a:tabLst>
              <a:defRPr>
                <a:solidFill>
                  <a:schemeClr val="tx1"/>
                </a:solidFill>
                <a:latin typeface="Arial" pitchFamily="34" charset="0"/>
                <a:ea typeface="宋体" pitchFamily="2" charset="-122"/>
                <a:cs typeface="宋体" pitchFamily="2" charset="-122"/>
              </a:defRPr>
            </a:lvl4pPr>
            <a:lvl5pPr>
              <a:tabLst>
                <a:tab pos="1711325" algn="l"/>
                <a:tab pos="4230688" algn="l"/>
                <a:tab pos="6751638" algn="l"/>
              </a:tabLst>
              <a:defRPr>
                <a:solidFill>
                  <a:schemeClr val="tx1"/>
                </a:solidFill>
                <a:latin typeface="Arial" pitchFamily="34" charset="0"/>
                <a:ea typeface="宋体" pitchFamily="2" charset="-122"/>
                <a:cs typeface="宋体" pitchFamily="2" charset="-122"/>
              </a:defRPr>
            </a:lvl5pPr>
            <a:lvl6pPr fontAlgn="base">
              <a:spcBef>
                <a:spcPct val="0"/>
              </a:spcBef>
              <a:spcAft>
                <a:spcPct val="0"/>
              </a:spcAft>
              <a:tabLst>
                <a:tab pos="1711325" algn="l"/>
                <a:tab pos="4230688" algn="l"/>
                <a:tab pos="6751638" algn="l"/>
              </a:tabLst>
              <a:defRPr>
                <a:solidFill>
                  <a:schemeClr val="tx1"/>
                </a:solidFill>
                <a:latin typeface="Arial" pitchFamily="34" charset="0"/>
                <a:ea typeface="宋体" pitchFamily="2" charset="-122"/>
                <a:cs typeface="宋体" pitchFamily="2" charset="-122"/>
              </a:defRPr>
            </a:lvl6pPr>
            <a:lvl7pPr fontAlgn="base">
              <a:spcBef>
                <a:spcPct val="0"/>
              </a:spcBef>
              <a:spcAft>
                <a:spcPct val="0"/>
              </a:spcAft>
              <a:tabLst>
                <a:tab pos="1711325" algn="l"/>
                <a:tab pos="4230688" algn="l"/>
                <a:tab pos="6751638" algn="l"/>
              </a:tabLst>
              <a:defRPr>
                <a:solidFill>
                  <a:schemeClr val="tx1"/>
                </a:solidFill>
                <a:latin typeface="Arial" pitchFamily="34" charset="0"/>
                <a:ea typeface="宋体" pitchFamily="2" charset="-122"/>
                <a:cs typeface="宋体" pitchFamily="2" charset="-122"/>
              </a:defRPr>
            </a:lvl7pPr>
            <a:lvl8pPr fontAlgn="base">
              <a:spcBef>
                <a:spcPct val="0"/>
              </a:spcBef>
              <a:spcAft>
                <a:spcPct val="0"/>
              </a:spcAft>
              <a:tabLst>
                <a:tab pos="1711325" algn="l"/>
                <a:tab pos="4230688" algn="l"/>
                <a:tab pos="6751638" algn="l"/>
              </a:tabLst>
              <a:defRPr>
                <a:solidFill>
                  <a:schemeClr val="tx1"/>
                </a:solidFill>
                <a:latin typeface="Arial" pitchFamily="34" charset="0"/>
                <a:ea typeface="宋体" pitchFamily="2" charset="-122"/>
                <a:cs typeface="宋体" pitchFamily="2" charset="-122"/>
              </a:defRPr>
            </a:lvl8pPr>
            <a:lvl9pPr fontAlgn="base">
              <a:spcBef>
                <a:spcPct val="0"/>
              </a:spcBef>
              <a:spcAft>
                <a:spcPct val="0"/>
              </a:spcAft>
              <a:tabLst>
                <a:tab pos="1711325" algn="l"/>
                <a:tab pos="4230688" algn="l"/>
                <a:tab pos="6751638" algn="l"/>
              </a:tabLst>
              <a:defRPr>
                <a:solidFill>
                  <a:schemeClr val="tx1"/>
                </a:solidFill>
                <a:latin typeface="Arial" pitchFamily="34" charset="0"/>
                <a:ea typeface="宋体" pitchFamily="2" charset="-122"/>
                <a:cs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1711325" algn="l"/>
                <a:tab pos="4230688" algn="l"/>
                <a:tab pos="6751638" algn="l"/>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9" name="矩形 8"/>
          <p:cNvSpPr/>
          <p:nvPr/>
        </p:nvSpPr>
        <p:spPr>
          <a:xfrm>
            <a:off x="478582" y="2051612"/>
            <a:ext cx="11305256" cy="2677656"/>
          </a:xfrm>
          <a:prstGeom prst="rect">
            <a:avLst/>
          </a:prstGeom>
        </p:spPr>
        <p:txBody>
          <a:bodyPr wrap="square">
            <a:spAutoFit/>
          </a:bodyPr>
          <a:lstStyle/>
          <a:p>
            <a:pPr indent="720725" algn="just" eaLnBrk="1">
              <a:lnSpc>
                <a:spcPct val="150000"/>
              </a:lnSpc>
              <a:spcAft>
                <a:spcPts val="0"/>
              </a:spcAft>
            </a:pPr>
            <a:r>
              <a:rPr lang="en-US" altLang="zh-CN">
                <a:cs typeface="Times New Roman" panose="02020603050405020304" pitchFamily="18" charset="0"/>
              </a:rPr>
              <a:t>I’m Li Hua. This is my good friend Yang Yang. He’s tall and kind. His robot is cute. He likes playing football. He can skate very well. He always plays with his robot. This is my good friend. Do you like him</a:t>
            </a:r>
            <a:r>
              <a:rPr lang="zh-CN" altLang="zh-CN">
                <a:cs typeface="Times New Roman" panose="02020603050405020304" pitchFamily="18" charset="0"/>
              </a:rPr>
              <a:t>？（</a:t>
            </a:r>
            <a:r>
              <a:rPr lang="zh-CN" altLang="zh-CN">
                <a:ea typeface="楷体" panose="02010609060101010101" pitchFamily="49" charset="-122"/>
                <a:cs typeface="Times New Roman" panose="02020603050405020304" pitchFamily="18" charset="0"/>
              </a:rPr>
              <a:t>仅供参考</a:t>
            </a:r>
            <a:r>
              <a:rPr lang="zh-CN" altLang="zh-CN">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130025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592213"/>
          </a:xfrm>
        </p:spPr>
        <p:txBody>
          <a:bodyPr/>
          <a:lstStyle/>
          <a:p>
            <a:pPr hangingPunct="0">
              <a:lnSpc>
                <a:spcPct val="130000"/>
              </a:lnSpc>
              <a:spcAft>
                <a:spcPts val="0"/>
              </a:spcAft>
            </a:pPr>
            <a:r>
              <a:rPr lang="zh-CN" altLang="zh-CN" dirty="0">
                <a:solidFill>
                  <a:srgbClr val="000000"/>
                </a:solidFill>
                <a:ea typeface="黑体"/>
                <a:cs typeface="Times New Roman"/>
              </a:rPr>
              <a:t>二、听录音</a:t>
            </a:r>
            <a:r>
              <a:rPr lang="zh-CN" altLang="zh-CN" dirty="0">
                <a:solidFill>
                  <a:srgbClr val="000000"/>
                </a:solidFill>
                <a:cs typeface="Times New Roman"/>
              </a:rPr>
              <a:t>，</a:t>
            </a:r>
            <a:r>
              <a:rPr lang="zh-CN" altLang="zh-CN" dirty="0">
                <a:solidFill>
                  <a:srgbClr val="000000"/>
                </a:solidFill>
                <a:ea typeface="黑体"/>
                <a:cs typeface="Times New Roman"/>
              </a:rPr>
              <a:t>判断下列图片与所听内容是</a:t>
            </a:r>
            <a:r>
              <a:rPr lang="zh-CN" altLang="zh-CN" dirty="0">
                <a:solidFill>
                  <a:srgbClr val="000000"/>
                </a:solidFill>
                <a:cs typeface="Times New Roman"/>
              </a:rPr>
              <a:t>（</a:t>
            </a:r>
            <a:r>
              <a:rPr lang="en-US" altLang="zh-CN" dirty="0">
                <a:solidFill>
                  <a:srgbClr val="000000"/>
                </a:solidFill>
                <a:cs typeface="Times New Roman"/>
              </a:rPr>
              <a:t>T</a:t>
            </a:r>
            <a:r>
              <a:rPr lang="zh-CN" altLang="zh-CN" dirty="0">
                <a:solidFill>
                  <a:srgbClr val="000000"/>
                </a:solidFill>
                <a:cs typeface="Times New Roman"/>
              </a:rPr>
              <a:t>）</a:t>
            </a:r>
            <a:r>
              <a:rPr lang="zh-CN" altLang="zh-CN" dirty="0">
                <a:solidFill>
                  <a:srgbClr val="000000"/>
                </a:solidFill>
                <a:ea typeface="黑体"/>
                <a:cs typeface="Times New Roman"/>
              </a:rPr>
              <a:t>否</a:t>
            </a:r>
            <a:r>
              <a:rPr lang="zh-CN" altLang="zh-CN" dirty="0">
                <a:solidFill>
                  <a:srgbClr val="000000"/>
                </a:solidFill>
                <a:cs typeface="Times New Roman"/>
              </a:rPr>
              <a:t>（</a:t>
            </a:r>
            <a:r>
              <a:rPr lang="en-US" altLang="zh-CN" dirty="0">
                <a:solidFill>
                  <a:srgbClr val="000000"/>
                </a:solidFill>
                <a:cs typeface="Times New Roman"/>
              </a:rPr>
              <a:t>F</a:t>
            </a:r>
            <a:r>
              <a:rPr lang="zh-CN" altLang="zh-CN" dirty="0">
                <a:solidFill>
                  <a:srgbClr val="000000"/>
                </a:solidFill>
                <a:cs typeface="Times New Roman"/>
              </a:rPr>
              <a:t>）</a:t>
            </a:r>
            <a:r>
              <a:rPr lang="zh-CN" altLang="zh-CN" dirty="0">
                <a:solidFill>
                  <a:srgbClr val="000000"/>
                </a:solidFill>
                <a:ea typeface="黑体"/>
                <a:cs typeface="Times New Roman"/>
              </a:rPr>
              <a:t>相符。</a:t>
            </a:r>
            <a:r>
              <a:rPr lang="zh-CN" altLang="zh-CN" dirty="0">
                <a:solidFill>
                  <a:srgbClr val="000000"/>
                </a:solidFill>
                <a:cs typeface="Times New Roman"/>
              </a:rPr>
              <a:t>（</a:t>
            </a:r>
            <a:r>
              <a:rPr lang="en-US" altLang="zh-CN" dirty="0">
                <a:solidFill>
                  <a:srgbClr val="000000"/>
                </a:solidFill>
                <a:cs typeface="Times New Roman"/>
              </a:rPr>
              <a:t>5</a:t>
            </a:r>
            <a:r>
              <a:rPr lang="zh-CN" altLang="zh-CN" dirty="0">
                <a:solidFill>
                  <a:srgbClr val="000000"/>
                </a:solidFill>
                <a:ea typeface="楷体"/>
                <a:cs typeface="Times New Roman"/>
              </a:rPr>
              <a:t>分</a:t>
            </a:r>
            <a:r>
              <a:rPr lang="zh-CN" altLang="zh-CN" dirty="0" smtClean="0">
                <a:solidFill>
                  <a:srgbClr val="000000"/>
                </a:solidFill>
                <a:cs typeface="Times New Roman"/>
              </a:rPr>
              <a:t>）</a:t>
            </a:r>
            <a:endParaRPr lang="en-US" altLang="zh-CN" b="1" dirty="0" smtClean="0">
              <a:solidFill>
                <a:srgbClr val="ED028C"/>
              </a:solidFill>
              <a:cs typeface="Times New Roman"/>
            </a:endParaRPr>
          </a:p>
        </p:txBody>
      </p:sp>
      <p:sp>
        <p:nvSpPr>
          <p:cNvPr id="3" name="内容占位符 1"/>
          <p:cNvSpPr txBox="1">
            <a:spLocks/>
          </p:cNvSpPr>
          <p:nvPr/>
        </p:nvSpPr>
        <p:spPr bwMode="auto">
          <a:xfrm>
            <a:off x="360854" y="2823779"/>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710690" algn="l"/>
                <a:tab pos="4231005" algn="l"/>
                <a:tab pos="6751320" algn="l"/>
              </a:tabLst>
            </a:pPr>
            <a:r>
              <a:rPr lang="en-US" altLang="zh-CN" smtClean="0">
                <a:solidFill>
                  <a:srgbClr val="000000"/>
                </a:solidFill>
                <a:cs typeface="Times New Roman"/>
              </a:rPr>
              <a:t>1</a:t>
            </a:r>
            <a:r>
              <a:rPr lang="en-US" altLang="zh-CN" smtClean="0">
                <a:solidFill>
                  <a:srgbClr val="000000"/>
                </a:solidFill>
                <a:latin typeface="宋体"/>
                <a:cs typeface="Times New Roman"/>
              </a:rPr>
              <a:t>.</a:t>
            </a:r>
            <a:r>
              <a:rPr lang="zh-CN" altLang="zh-CN" smtClean="0">
                <a:solidFill>
                  <a:srgbClr val="000000"/>
                </a:solidFill>
                <a:cs typeface="Times New Roman"/>
              </a:rPr>
              <a:t>（　　）　</a:t>
            </a:r>
            <a:r>
              <a:rPr lang="en-US" altLang="zh-CN" smtClean="0">
                <a:solidFill>
                  <a:srgbClr val="000000"/>
                </a:solidFill>
                <a:cs typeface="Times New Roman"/>
              </a:rPr>
              <a:t>2</a:t>
            </a:r>
            <a:r>
              <a:rPr lang="en-US" altLang="zh-CN" smtClean="0">
                <a:solidFill>
                  <a:srgbClr val="000000"/>
                </a:solidFill>
                <a:latin typeface="宋体"/>
                <a:cs typeface="Times New Roman"/>
              </a:rPr>
              <a:t>.</a:t>
            </a:r>
            <a:r>
              <a:rPr lang="zh-CN" altLang="zh-CN" smtClean="0">
                <a:solidFill>
                  <a:srgbClr val="000000"/>
                </a:solidFill>
                <a:cs typeface="Times New Roman"/>
              </a:rPr>
              <a:t>（　　）　</a:t>
            </a:r>
            <a:r>
              <a:rPr lang="en-US" altLang="zh-CN" smtClean="0">
                <a:solidFill>
                  <a:srgbClr val="000000"/>
                </a:solidFill>
                <a:cs typeface="Times New Roman"/>
              </a:rPr>
              <a:t> 3</a:t>
            </a:r>
            <a:r>
              <a:rPr lang="en-US" altLang="zh-CN" smtClean="0">
                <a:solidFill>
                  <a:srgbClr val="000000"/>
                </a:solidFill>
                <a:latin typeface="宋体"/>
                <a:cs typeface="Times New Roman"/>
              </a:rPr>
              <a:t>.</a:t>
            </a:r>
            <a:r>
              <a:rPr lang="zh-CN" altLang="zh-CN" smtClean="0">
                <a:solidFill>
                  <a:srgbClr val="000000"/>
                </a:solidFill>
                <a:cs typeface="Times New Roman"/>
              </a:rPr>
              <a:t>（　　）</a:t>
            </a:r>
            <a:r>
              <a:rPr lang="en-US" altLang="zh-CN" smtClean="0">
                <a:solidFill>
                  <a:srgbClr val="000000"/>
                </a:solidFill>
                <a:cs typeface="Times New Roman"/>
              </a:rPr>
              <a:t>       4</a:t>
            </a:r>
            <a:r>
              <a:rPr lang="en-US" altLang="zh-CN" smtClean="0">
                <a:solidFill>
                  <a:srgbClr val="000000"/>
                </a:solidFill>
                <a:latin typeface="宋体"/>
                <a:cs typeface="Times New Roman"/>
              </a:rPr>
              <a:t>.</a:t>
            </a:r>
            <a:r>
              <a:rPr lang="zh-CN" altLang="zh-CN" smtClean="0">
                <a:solidFill>
                  <a:srgbClr val="000000"/>
                </a:solidFill>
                <a:cs typeface="Times New Roman"/>
              </a:rPr>
              <a:t>（　　）　</a:t>
            </a:r>
            <a:r>
              <a:rPr lang="en-US" altLang="zh-CN" smtClean="0">
                <a:solidFill>
                  <a:srgbClr val="000000"/>
                </a:solidFill>
                <a:cs typeface="Times New Roman"/>
              </a:rPr>
              <a:t>5</a:t>
            </a:r>
            <a:r>
              <a:rPr lang="en-US" altLang="zh-CN" smtClean="0">
                <a:solidFill>
                  <a:srgbClr val="000000"/>
                </a:solidFill>
                <a:latin typeface="宋体"/>
                <a:cs typeface="Times New Roman"/>
              </a:rPr>
              <a:t>.</a:t>
            </a:r>
            <a:r>
              <a:rPr lang="zh-CN" altLang="zh-CN" smtClean="0">
                <a:solidFill>
                  <a:srgbClr val="000000"/>
                </a:solidFill>
                <a:cs typeface="Times New Roman"/>
              </a:rPr>
              <a:t>（　　）</a:t>
            </a:r>
            <a:endParaRPr lang="zh-CN" altLang="zh-CN" sz="1400">
              <a:solidFill>
                <a:srgbClr val="000000"/>
              </a:solidFill>
              <a:cs typeface="Times New Roman"/>
            </a:endParaRPr>
          </a:p>
        </p:txBody>
      </p:sp>
      <p:pic>
        <p:nvPicPr>
          <p:cNvPr id="4" name="fs428.jpg" descr="id:2147489516;FounderCES"/>
          <p:cNvPicPr/>
          <p:nvPr/>
        </p:nvPicPr>
        <p:blipFill>
          <a:blip r:embed="rId2"/>
          <a:stretch>
            <a:fillRect/>
          </a:stretch>
        </p:blipFill>
        <p:spPr>
          <a:xfrm>
            <a:off x="550590" y="1412776"/>
            <a:ext cx="1126256" cy="1433879"/>
          </a:xfrm>
          <a:prstGeom prst="rect">
            <a:avLst/>
          </a:prstGeom>
        </p:spPr>
      </p:pic>
      <p:pic>
        <p:nvPicPr>
          <p:cNvPr id="5" name="fs429.jpg" descr="id:2147489523;FounderCES"/>
          <p:cNvPicPr/>
          <p:nvPr/>
        </p:nvPicPr>
        <p:blipFill>
          <a:blip r:embed="rId3"/>
          <a:stretch>
            <a:fillRect/>
          </a:stretch>
        </p:blipFill>
        <p:spPr>
          <a:xfrm>
            <a:off x="2922293" y="1506766"/>
            <a:ext cx="940665" cy="1433879"/>
          </a:xfrm>
          <a:prstGeom prst="rect">
            <a:avLst/>
          </a:prstGeom>
        </p:spPr>
      </p:pic>
      <p:pic>
        <p:nvPicPr>
          <p:cNvPr id="6" name="fs430.jpg" descr="id:2147489530;FounderCES"/>
          <p:cNvPicPr/>
          <p:nvPr/>
        </p:nvPicPr>
        <p:blipFill>
          <a:blip r:embed="rId4"/>
          <a:stretch>
            <a:fillRect/>
          </a:stretch>
        </p:blipFill>
        <p:spPr>
          <a:xfrm>
            <a:off x="4723689" y="1438199"/>
            <a:ext cx="2379629" cy="1408456"/>
          </a:xfrm>
          <a:prstGeom prst="rect">
            <a:avLst/>
          </a:prstGeom>
        </p:spPr>
      </p:pic>
      <p:pic>
        <p:nvPicPr>
          <p:cNvPr id="7" name="fs431.jpg" descr="id:2147489537;FounderCES"/>
          <p:cNvPicPr/>
          <p:nvPr/>
        </p:nvPicPr>
        <p:blipFill>
          <a:blip r:embed="rId5"/>
          <a:stretch>
            <a:fillRect/>
          </a:stretch>
        </p:blipFill>
        <p:spPr>
          <a:xfrm>
            <a:off x="7474425" y="1461592"/>
            <a:ext cx="1069053" cy="1433878"/>
          </a:xfrm>
          <a:prstGeom prst="rect">
            <a:avLst/>
          </a:prstGeom>
        </p:spPr>
      </p:pic>
      <p:pic>
        <p:nvPicPr>
          <p:cNvPr id="8" name="fs432.jpg" descr="id:2147489544;FounderCES"/>
          <p:cNvPicPr/>
          <p:nvPr/>
        </p:nvPicPr>
        <p:blipFill>
          <a:blip r:embed="rId6"/>
          <a:stretch>
            <a:fillRect/>
          </a:stretch>
        </p:blipFill>
        <p:spPr>
          <a:xfrm>
            <a:off x="9551590" y="1461591"/>
            <a:ext cx="1224136" cy="1433879"/>
          </a:xfrm>
          <a:prstGeom prst="rect">
            <a:avLst/>
          </a:prstGeom>
        </p:spPr>
      </p:pic>
      <p:sp>
        <p:nvSpPr>
          <p:cNvPr id="9" name="矩形 8"/>
          <p:cNvSpPr/>
          <p:nvPr/>
        </p:nvSpPr>
        <p:spPr>
          <a:xfrm>
            <a:off x="1351212" y="2940645"/>
            <a:ext cx="423514" cy="523220"/>
          </a:xfrm>
          <a:prstGeom prst="rect">
            <a:avLst/>
          </a:prstGeom>
        </p:spPr>
        <p:txBody>
          <a:bodyPr wrap="none">
            <a:spAutoFit/>
          </a:bodyPr>
          <a:lstStyle/>
          <a:p>
            <a:r>
              <a:rPr lang="en-US" altLang="zh-CN"/>
              <a:t>T</a:t>
            </a:r>
            <a:endParaRPr lang="zh-CN" altLang="en-US"/>
          </a:p>
        </p:txBody>
      </p:sp>
      <p:sp>
        <p:nvSpPr>
          <p:cNvPr id="10" name="矩形 9"/>
          <p:cNvSpPr/>
          <p:nvPr/>
        </p:nvSpPr>
        <p:spPr>
          <a:xfrm>
            <a:off x="3430910" y="2940645"/>
            <a:ext cx="404278" cy="523220"/>
          </a:xfrm>
          <a:prstGeom prst="rect">
            <a:avLst/>
          </a:prstGeom>
        </p:spPr>
        <p:txBody>
          <a:bodyPr wrap="none">
            <a:spAutoFit/>
          </a:bodyPr>
          <a:lstStyle/>
          <a:p>
            <a:r>
              <a:rPr lang="en-US" altLang="zh-CN"/>
              <a:t>F</a:t>
            </a:r>
            <a:endParaRPr lang="zh-CN" altLang="en-US"/>
          </a:p>
        </p:txBody>
      </p:sp>
      <p:sp>
        <p:nvSpPr>
          <p:cNvPr id="11" name="矩形 10"/>
          <p:cNvSpPr/>
          <p:nvPr/>
        </p:nvSpPr>
        <p:spPr>
          <a:xfrm>
            <a:off x="5663158" y="2955544"/>
            <a:ext cx="404278" cy="523220"/>
          </a:xfrm>
          <a:prstGeom prst="rect">
            <a:avLst/>
          </a:prstGeom>
        </p:spPr>
        <p:txBody>
          <a:bodyPr wrap="none">
            <a:spAutoFit/>
          </a:bodyPr>
          <a:lstStyle/>
          <a:p>
            <a:r>
              <a:rPr lang="en-US" altLang="zh-CN"/>
              <a:t>F</a:t>
            </a:r>
            <a:endParaRPr lang="zh-CN" altLang="en-US"/>
          </a:p>
        </p:txBody>
      </p:sp>
      <p:sp>
        <p:nvSpPr>
          <p:cNvPr id="12" name="矩形 11"/>
          <p:cNvSpPr/>
          <p:nvPr/>
        </p:nvSpPr>
        <p:spPr>
          <a:xfrm>
            <a:off x="8039422" y="2955544"/>
            <a:ext cx="423514" cy="523220"/>
          </a:xfrm>
          <a:prstGeom prst="rect">
            <a:avLst/>
          </a:prstGeom>
        </p:spPr>
        <p:txBody>
          <a:bodyPr wrap="none">
            <a:spAutoFit/>
          </a:bodyPr>
          <a:lstStyle/>
          <a:p>
            <a:r>
              <a:rPr lang="en-US" altLang="zh-CN"/>
              <a:t>T</a:t>
            </a:r>
            <a:endParaRPr lang="zh-CN" altLang="en-US"/>
          </a:p>
        </p:txBody>
      </p:sp>
      <p:sp>
        <p:nvSpPr>
          <p:cNvPr id="13" name="矩形 12"/>
          <p:cNvSpPr/>
          <p:nvPr/>
        </p:nvSpPr>
        <p:spPr>
          <a:xfrm>
            <a:off x="10208196" y="2948631"/>
            <a:ext cx="423514" cy="523220"/>
          </a:xfrm>
          <a:prstGeom prst="rect">
            <a:avLst/>
          </a:prstGeom>
        </p:spPr>
        <p:txBody>
          <a:bodyPr wrap="none">
            <a:spAutoFit/>
          </a:bodyPr>
          <a:lstStyle/>
          <a:p>
            <a:r>
              <a:rPr lang="en-US" altLang="zh-CN"/>
              <a:t>T</a:t>
            </a:r>
            <a:endParaRPr lang="zh-CN" altLang="en-US"/>
          </a:p>
        </p:txBody>
      </p:sp>
      <p:sp>
        <p:nvSpPr>
          <p:cNvPr id="14" name="内容占位符 1"/>
          <p:cNvSpPr txBox="1">
            <a:spLocks/>
          </p:cNvSpPr>
          <p:nvPr/>
        </p:nvSpPr>
        <p:spPr bwMode="auto">
          <a:xfrm>
            <a:off x="360854" y="3501008"/>
            <a:ext cx="11485848" cy="283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b="1" dirty="0" smtClean="0">
                <a:solidFill>
                  <a:srgbClr val="ED028C"/>
                </a:solidFill>
                <a:cs typeface="Times New Roman"/>
              </a:rPr>
              <a:t>1. The doll has long hair and big eyes.</a:t>
            </a:r>
            <a:endParaRPr lang="zh-CN" altLang="zh-CN" sz="1050" dirty="0" smtClean="0">
              <a:solidFill>
                <a:srgbClr val="ED028C"/>
              </a:solidFill>
              <a:cs typeface="Times New Roman"/>
            </a:endParaRPr>
          </a:p>
          <a:p>
            <a:pPr eaLnBrk="1" hangingPunct="0">
              <a:lnSpc>
                <a:spcPct val="130000"/>
              </a:lnSpc>
              <a:spcAft>
                <a:spcPts val="0"/>
              </a:spcAft>
            </a:pPr>
            <a:r>
              <a:rPr lang="en-US" altLang="zh-CN" b="1" dirty="0" smtClean="0">
                <a:solidFill>
                  <a:srgbClr val="ED028C"/>
                </a:solidFill>
                <a:cs typeface="Times New Roman"/>
              </a:rPr>
              <a:t>2. The boy’s eyes are small.</a:t>
            </a:r>
            <a:endParaRPr lang="zh-CN" altLang="zh-CN" sz="1050" dirty="0" smtClean="0">
              <a:solidFill>
                <a:srgbClr val="ED028C"/>
              </a:solidFill>
              <a:cs typeface="Times New Roman"/>
            </a:endParaRPr>
          </a:p>
          <a:p>
            <a:pPr eaLnBrk="1" hangingPunct="0">
              <a:lnSpc>
                <a:spcPct val="130000"/>
              </a:lnSpc>
              <a:spcAft>
                <a:spcPts val="0"/>
              </a:spcAft>
            </a:pPr>
            <a:r>
              <a:rPr lang="en-US" altLang="zh-CN" b="1" dirty="0" smtClean="0">
                <a:solidFill>
                  <a:srgbClr val="ED028C"/>
                </a:solidFill>
                <a:cs typeface="Times New Roman"/>
              </a:rPr>
              <a:t>3. I’d like a toy cat.</a:t>
            </a:r>
            <a:endParaRPr lang="zh-CN" altLang="zh-CN" sz="1050" dirty="0" smtClean="0">
              <a:solidFill>
                <a:srgbClr val="ED028C"/>
              </a:solidFill>
              <a:cs typeface="Times New Roman"/>
            </a:endParaRPr>
          </a:p>
          <a:p>
            <a:pPr eaLnBrk="1" hangingPunct="0">
              <a:lnSpc>
                <a:spcPct val="130000"/>
              </a:lnSpc>
              <a:spcAft>
                <a:spcPts val="0"/>
              </a:spcAft>
            </a:pPr>
            <a:r>
              <a:rPr lang="en-US" altLang="zh-CN" b="1" dirty="0" smtClean="0">
                <a:solidFill>
                  <a:srgbClr val="ED028C"/>
                </a:solidFill>
                <a:cs typeface="Times New Roman"/>
              </a:rPr>
              <a:t>4. The teacher has long hair.</a:t>
            </a:r>
            <a:endParaRPr lang="zh-CN" altLang="zh-CN" sz="1050" dirty="0" smtClean="0">
              <a:solidFill>
                <a:srgbClr val="ED028C"/>
              </a:solidFill>
              <a:cs typeface="Times New Roman"/>
            </a:endParaRPr>
          </a:p>
          <a:p>
            <a:pPr eaLnBrk="1" hangingPunct="0">
              <a:lnSpc>
                <a:spcPct val="130000"/>
              </a:lnSpc>
              <a:spcAft>
                <a:spcPts val="0"/>
              </a:spcAft>
            </a:pPr>
            <a:r>
              <a:rPr lang="en-US" altLang="zh-CN" b="1" dirty="0" smtClean="0">
                <a:solidFill>
                  <a:srgbClr val="ED028C"/>
                </a:solidFill>
                <a:cs typeface="Times New Roman"/>
              </a:rPr>
              <a:t>5. </a:t>
            </a:r>
            <a:r>
              <a:rPr lang="en-US" altLang="zh-CN" b="1" dirty="0" err="1" smtClean="0">
                <a:solidFill>
                  <a:srgbClr val="ED028C"/>
                </a:solidFill>
                <a:cs typeface="Times New Roman"/>
              </a:rPr>
              <a:t>Look,the</a:t>
            </a:r>
            <a:r>
              <a:rPr lang="en-US" altLang="zh-CN" b="1" dirty="0" smtClean="0">
                <a:solidFill>
                  <a:srgbClr val="ED028C"/>
                </a:solidFill>
                <a:cs typeface="Times New Roman"/>
              </a:rPr>
              <a:t> robot can walk.</a:t>
            </a:r>
            <a:endParaRPr lang="zh-CN" altLang="zh-CN" sz="1050" dirty="0">
              <a:solidFill>
                <a:srgbClr val="ED028C"/>
              </a:solidFill>
              <a:cs typeface="Times New Roman"/>
            </a:endParaRPr>
          </a:p>
        </p:txBody>
      </p:sp>
    </p:spTree>
    <p:extLst>
      <p:ext uri="{BB962C8B-B14F-4D97-AF65-F5344CB8AC3E}">
        <p14:creationId xmlns:p14="http://schemas.microsoft.com/office/powerpoint/2010/main" val="244003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31012"/>
            <a:ext cx="11485848" cy="2677656"/>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三</a:t>
            </a:r>
            <a:r>
              <a:rPr lang="zh-CN" altLang="zh-CN">
                <a:solidFill>
                  <a:srgbClr val="000000"/>
                </a:solidFill>
                <a:ea typeface="黑体"/>
                <a:cs typeface="Times New Roman"/>
              </a:rPr>
              <a:t>、听录音</a:t>
            </a:r>
            <a:r>
              <a:rPr lang="zh-CN" altLang="zh-CN">
                <a:solidFill>
                  <a:srgbClr val="000000"/>
                </a:solidFill>
                <a:cs typeface="Times New Roman"/>
              </a:rPr>
              <a:t>，</a:t>
            </a:r>
            <a:r>
              <a:rPr lang="zh-CN" altLang="zh-CN">
                <a:solidFill>
                  <a:srgbClr val="000000"/>
                </a:solidFill>
                <a:ea typeface="黑体"/>
                <a:cs typeface="Times New Roman"/>
              </a:rPr>
              <a:t>根据所听内容</a:t>
            </a:r>
            <a:r>
              <a:rPr lang="zh-CN" altLang="zh-CN">
                <a:solidFill>
                  <a:srgbClr val="000000"/>
                </a:solidFill>
                <a:cs typeface="Times New Roman"/>
              </a:rPr>
              <a:t>，</a:t>
            </a:r>
            <a:r>
              <a:rPr lang="zh-CN" altLang="zh-CN">
                <a:solidFill>
                  <a:srgbClr val="000000"/>
                </a:solidFill>
                <a:ea typeface="黑体"/>
                <a:cs typeface="Times New Roman"/>
              </a:rPr>
              <a:t>选择合适的答语。</a:t>
            </a:r>
            <a:r>
              <a:rPr lang="zh-CN" altLang="zh-CN">
                <a:solidFill>
                  <a:srgbClr val="000000"/>
                </a:solidFill>
                <a:cs typeface="Times New Roman"/>
              </a:rPr>
              <a:t>（</a:t>
            </a:r>
            <a:r>
              <a:rPr lang="en-US" altLang="zh-CN">
                <a:solidFill>
                  <a:srgbClr val="000000"/>
                </a:solidFill>
                <a:cs typeface="Times New Roman"/>
              </a:rPr>
              <a:t>10</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Yes,she can</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B</a:t>
            </a:r>
            <a:r>
              <a:rPr lang="en-US" altLang="zh-CN">
                <a:solidFill>
                  <a:srgbClr val="000000"/>
                </a:solidFill>
                <a:latin typeface="宋体"/>
                <a:cs typeface="Times New Roman"/>
              </a:rPr>
              <a:t>.</a:t>
            </a:r>
            <a:r>
              <a:rPr lang="en-US" altLang="zh-CN">
                <a:solidFill>
                  <a:srgbClr val="000000"/>
                </a:solidFill>
                <a:cs typeface="Times New Roman"/>
              </a:rPr>
              <a:t>Yes,she does</a:t>
            </a:r>
            <a:r>
              <a:rPr lang="en-US" altLang="zh-CN">
                <a:solidFill>
                  <a:srgbClr val="000000"/>
                </a:solidFill>
                <a:latin typeface="宋体"/>
                <a:cs typeface="Times New Roman"/>
              </a:rPr>
              <a:t>.</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C</a:t>
            </a:r>
            <a:r>
              <a:rPr lang="en-US" altLang="zh-CN">
                <a:solidFill>
                  <a:srgbClr val="000000"/>
                </a:solidFill>
                <a:latin typeface="宋体"/>
                <a:cs typeface="Times New Roman"/>
              </a:rPr>
              <a:t>.</a:t>
            </a:r>
            <a:r>
              <a:rPr lang="en-US" altLang="zh-CN">
                <a:solidFill>
                  <a:srgbClr val="000000"/>
                </a:solidFill>
                <a:cs typeface="Times New Roman"/>
              </a:rPr>
              <a:t>Yes,she is</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4" name="矩形 3"/>
          <p:cNvSpPr/>
          <p:nvPr/>
        </p:nvSpPr>
        <p:spPr>
          <a:xfrm>
            <a:off x="334566" y="3841884"/>
            <a:ext cx="4721036" cy="523220"/>
          </a:xfrm>
          <a:prstGeom prst="rect">
            <a:avLst/>
          </a:prstGeom>
        </p:spPr>
        <p:txBody>
          <a:bodyPr wrap="none">
            <a:spAutoFit/>
          </a:bodyPr>
          <a:lstStyle/>
          <a:p>
            <a:r>
              <a:rPr lang="en-US" altLang="zh-CN" smtClean="0">
                <a:solidFill>
                  <a:srgbClr val="ED028C"/>
                </a:solidFill>
                <a:latin typeface="Times New Roman"/>
                <a:ea typeface="宋体"/>
              </a:rPr>
              <a:t>Does your mother like dogs</a:t>
            </a:r>
            <a:r>
              <a:rPr lang="zh-CN" altLang="zh-CN" smtClean="0">
                <a:solidFill>
                  <a:srgbClr val="ED028C"/>
                </a:solidFill>
                <a:latin typeface="Times New Roman"/>
                <a:ea typeface="宋体"/>
                <a:cs typeface="Times New Roman"/>
              </a:rPr>
              <a:t>？</a:t>
            </a:r>
            <a:endParaRPr lang="zh-CN" altLang="en-US">
              <a:solidFill>
                <a:srgbClr val="ED028C"/>
              </a:solidFill>
            </a:endParaRPr>
          </a:p>
        </p:txBody>
      </p:sp>
      <p:sp>
        <p:nvSpPr>
          <p:cNvPr id="5" name="矩形 4"/>
          <p:cNvSpPr/>
          <p:nvPr/>
        </p:nvSpPr>
        <p:spPr>
          <a:xfrm>
            <a:off x="982638" y="1969676"/>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8934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It’s red and blue</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B</a:t>
            </a:r>
            <a:r>
              <a:rPr lang="en-US" altLang="zh-CN">
                <a:solidFill>
                  <a:srgbClr val="000000"/>
                </a:solidFill>
                <a:latin typeface="宋体"/>
                <a:cs typeface="Times New Roman"/>
              </a:rPr>
              <a:t>.</a:t>
            </a:r>
            <a:r>
              <a:rPr lang="en-US" altLang="zh-CN">
                <a:solidFill>
                  <a:srgbClr val="000000"/>
                </a:solidFill>
                <a:cs typeface="Times New Roman"/>
              </a:rPr>
              <a:t>Here you are</a:t>
            </a:r>
            <a:r>
              <a:rPr lang="en-US" altLang="zh-CN">
                <a:solidFill>
                  <a:srgbClr val="000000"/>
                </a:solidFill>
                <a:latin typeface="宋体"/>
                <a:cs typeface="Times New Roman"/>
              </a:rPr>
              <a:t>.</a:t>
            </a:r>
            <a:endParaRPr lang="zh-CN" altLang="zh-CN" sz="1400">
              <a:solidFill>
                <a:srgbClr val="000000"/>
              </a:solidFill>
              <a:cs typeface="Times New Roman"/>
            </a:endParaRPr>
          </a:p>
          <a:p>
            <a:pPr marL="1778000" hangingPunct="0">
              <a:spcAft>
                <a:spcPts val="0"/>
              </a:spcAft>
              <a:tabLst>
                <a:tab pos="1710690" algn="l"/>
                <a:tab pos="2770505" algn="l"/>
              </a:tabLst>
            </a:pPr>
            <a:r>
              <a:rPr lang="en-US" altLang="zh-CN">
                <a:solidFill>
                  <a:srgbClr val="000000"/>
                </a:solidFill>
                <a:cs typeface="Times New Roman"/>
              </a:rPr>
              <a:t>C</a:t>
            </a:r>
            <a:r>
              <a:rPr lang="en-US" altLang="zh-CN">
                <a:solidFill>
                  <a:srgbClr val="000000"/>
                </a:solidFill>
                <a:latin typeface="宋体"/>
                <a:cs typeface="Times New Roman"/>
              </a:rPr>
              <a:t>.</a:t>
            </a:r>
            <a:r>
              <a:rPr lang="en-US" altLang="zh-CN">
                <a:solidFill>
                  <a:srgbClr val="000000"/>
                </a:solidFill>
                <a:cs typeface="Times New Roman"/>
              </a:rPr>
              <a:t>They’re pink</a:t>
            </a:r>
            <a:r>
              <a:rPr lang="en-US" altLang="zh-CN">
                <a:solidFill>
                  <a:srgbClr val="000000"/>
                </a:solidFill>
                <a:latin typeface="宋体"/>
                <a:cs typeface="Times New Roman"/>
              </a:rPr>
              <a:t>.	</a:t>
            </a:r>
            <a:endParaRPr lang="zh-CN" altLang="zh-CN" sz="1400">
              <a:solidFill>
                <a:srgbClr val="000000"/>
              </a:solidFill>
              <a:cs typeface="Times New Roman"/>
            </a:endParaRPr>
          </a:p>
          <a:p>
            <a:pPr hangingPunct="0">
              <a:spcAft>
                <a:spcPts val="0"/>
              </a:spcAft>
              <a:tabLst>
                <a:tab pos="1710690" algn="l"/>
                <a:tab pos="4231005" algn="l"/>
                <a:tab pos="6751320" algn="l"/>
              </a:tabLst>
            </a:pPr>
            <a:endParaRPr lang="en-US" altLang="zh-CN" smtClean="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His ears are big</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B</a:t>
            </a:r>
            <a:r>
              <a:rPr lang="en-US" altLang="zh-CN">
                <a:solidFill>
                  <a:srgbClr val="000000"/>
                </a:solidFill>
                <a:latin typeface="宋体"/>
                <a:cs typeface="Times New Roman"/>
              </a:rPr>
              <a:t>.</a:t>
            </a:r>
            <a:r>
              <a:rPr lang="en-US" altLang="zh-CN">
                <a:solidFill>
                  <a:srgbClr val="000000"/>
                </a:solidFill>
                <a:cs typeface="Times New Roman"/>
              </a:rPr>
              <a:t>No,it isn’t</a:t>
            </a:r>
            <a:r>
              <a:rPr lang="en-US" altLang="zh-CN">
                <a:solidFill>
                  <a:srgbClr val="000000"/>
                </a:solidFill>
                <a:latin typeface="宋体"/>
                <a:cs typeface="Times New Roman"/>
              </a:rPr>
              <a:t>.</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C</a:t>
            </a:r>
            <a:r>
              <a:rPr lang="en-US" altLang="zh-CN">
                <a:solidFill>
                  <a:srgbClr val="000000"/>
                </a:solidFill>
                <a:latin typeface="宋体"/>
                <a:cs typeface="Times New Roman"/>
              </a:rPr>
              <a:t>.</a:t>
            </a:r>
            <a:r>
              <a:rPr lang="en-US" altLang="zh-CN">
                <a:solidFill>
                  <a:srgbClr val="000000"/>
                </a:solidFill>
                <a:cs typeface="Times New Roman"/>
              </a:rPr>
              <a:t>Yes,they are</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910630" y="889556"/>
            <a:ext cx="444352" cy="523220"/>
          </a:xfrm>
          <a:prstGeom prst="rect">
            <a:avLst/>
          </a:prstGeom>
        </p:spPr>
        <p:txBody>
          <a:bodyPr wrap="none">
            <a:spAutoFit/>
          </a:bodyPr>
          <a:lstStyle/>
          <a:p>
            <a:r>
              <a:rPr lang="en-US" altLang="zh-CN"/>
              <a:t>C</a:t>
            </a:r>
            <a:endParaRPr lang="zh-CN" altLang="en-US"/>
          </a:p>
        </p:txBody>
      </p:sp>
      <p:sp>
        <p:nvSpPr>
          <p:cNvPr id="4" name="矩形 3"/>
          <p:cNvSpPr/>
          <p:nvPr/>
        </p:nvSpPr>
        <p:spPr>
          <a:xfrm>
            <a:off x="931468" y="3429000"/>
            <a:ext cx="423514" cy="523220"/>
          </a:xfrm>
          <a:prstGeom prst="rect">
            <a:avLst/>
          </a:prstGeom>
        </p:spPr>
        <p:txBody>
          <a:bodyPr wrap="none">
            <a:spAutoFit/>
          </a:bodyPr>
          <a:lstStyle/>
          <a:p>
            <a:r>
              <a:rPr lang="en-US" altLang="zh-CN"/>
              <a:t>B</a:t>
            </a:r>
            <a:endParaRPr lang="zh-CN" altLang="en-US"/>
          </a:p>
        </p:txBody>
      </p:sp>
      <p:sp>
        <p:nvSpPr>
          <p:cNvPr id="5" name="矩形 4"/>
          <p:cNvSpPr/>
          <p:nvPr/>
        </p:nvSpPr>
        <p:spPr>
          <a:xfrm>
            <a:off x="334566" y="2761764"/>
            <a:ext cx="4818820" cy="523220"/>
          </a:xfrm>
          <a:prstGeom prst="rect">
            <a:avLst/>
          </a:prstGeom>
        </p:spPr>
        <p:txBody>
          <a:bodyPr wrap="none">
            <a:spAutoFit/>
          </a:bodyPr>
          <a:lstStyle/>
          <a:p>
            <a:r>
              <a:rPr lang="en-US" altLang="zh-CN">
                <a:solidFill>
                  <a:srgbClr val="ED028C"/>
                </a:solidFill>
              </a:rPr>
              <a:t>What colour are the flowers</a:t>
            </a:r>
            <a:r>
              <a:rPr lang="zh-CN" altLang="zh-CN">
                <a:solidFill>
                  <a:srgbClr val="ED028C"/>
                </a:solidFill>
              </a:rPr>
              <a:t>？</a:t>
            </a:r>
            <a:endParaRPr lang="zh-CN" altLang="en-US">
              <a:solidFill>
                <a:srgbClr val="ED028C"/>
              </a:solidFill>
            </a:endParaRPr>
          </a:p>
        </p:txBody>
      </p:sp>
      <p:sp>
        <p:nvSpPr>
          <p:cNvPr id="6" name="矩形 5"/>
          <p:cNvSpPr/>
          <p:nvPr/>
        </p:nvSpPr>
        <p:spPr>
          <a:xfrm>
            <a:off x="334566" y="5301208"/>
            <a:ext cx="3323282" cy="523220"/>
          </a:xfrm>
          <a:prstGeom prst="rect">
            <a:avLst/>
          </a:prstGeom>
        </p:spPr>
        <p:txBody>
          <a:bodyPr wrap="none">
            <a:spAutoFit/>
          </a:bodyPr>
          <a:lstStyle/>
          <a:p>
            <a:r>
              <a:rPr lang="en-US" altLang="zh-CN">
                <a:solidFill>
                  <a:srgbClr val="ED028C"/>
                </a:solidFill>
              </a:rPr>
              <a:t>Is this your rabbit</a:t>
            </a:r>
            <a:r>
              <a:rPr lang="zh-CN" altLang="zh-CN">
                <a:solidFill>
                  <a:srgbClr val="ED028C"/>
                </a:solidFill>
              </a:rPr>
              <a:t>？</a:t>
            </a:r>
            <a:endParaRPr lang="zh-CN" altLang="en-US">
              <a:solidFill>
                <a:srgbClr val="ED028C"/>
              </a:solidFill>
            </a:endParaRPr>
          </a:p>
        </p:txBody>
      </p:sp>
    </p:spTree>
    <p:extLst>
      <p:ext uri="{BB962C8B-B14F-4D97-AF65-F5344CB8AC3E}">
        <p14:creationId xmlns:p14="http://schemas.microsoft.com/office/powerpoint/2010/main" val="756975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No,I don’t</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B</a:t>
            </a:r>
            <a:r>
              <a:rPr lang="en-US" altLang="zh-CN">
                <a:solidFill>
                  <a:srgbClr val="000000"/>
                </a:solidFill>
                <a:latin typeface="宋体"/>
                <a:cs typeface="Times New Roman"/>
              </a:rPr>
              <a:t>.</a:t>
            </a:r>
            <a:r>
              <a:rPr lang="en-US" altLang="zh-CN">
                <a:solidFill>
                  <a:srgbClr val="000000"/>
                </a:solidFill>
                <a:cs typeface="Times New Roman"/>
              </a:rPr>
              <a:t>Yes,I can</a:t>
            </a:r>
            <a:r>
              <a:rPr lang="en-US" altLang="zh-CN">
                <a:solidFill>
                  <a:srgbClr val="000000"/>
                </a:solidFill>
                <a:latin typeface="宋体"/>
                <a:cs typeface="Times New Roman"/>
              </a:rPr>
              <a:t>.</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C</a:t>
            </a:r>
            <a:r>
              <a:rPr lang="en-US" altLang="zh-CN">
                <a:solidFill>
                  <a:srgbClr val="000000"/>
                </a:solidFill>
                <a:latin typeface="宋体"/>
                <a:cs typeface="Times New Roman"/>
              </a:rPr>
              <a:t>.</a:t>
            </a:r>
            <a:r>
              <a:rPr lang="en-US" altLang="zh-CN">
                <a:solidFill>
                  <a:srgbClr val="000000"/>
                </a:solidFill>
                <a:cs typeface="Times New Roman"/>
              </a:rPr>
              <a:t>No,I can jump</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endParaRPr lang="en-US" altLang="zh-CN" smtClean="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It’s nice</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B</a:t>
            </a:r>
            <a:r>
              <a:rPr lang="en-US" altLang="zh-CN">
                <a:solidFill>
                  <a:srgbClr val="000000"/>
                </a:solidFill>
                <a:latin typeface="宋体"/>
                <a:cs typeface="Times New Roman"/>
              </a:rPr>
              <a:t>.</a:t>
            </a:r>
            <a:r>
              <a:rPr lang="en-US" altLang="zh-CN">
                <a:solidFill>
                  <a:srgbClr val="000000"/>
                </a:solidFill>
                <a:cs typeface="Times New Roman"/>
              </a:rPr>
              <a:t>Yes,it’s nice</a:t>
            </a:r>
            <a:r>
              <a:rPr lang="en-US" altLang="zh-CN">
                <a:solidFill>
                  <a:srgbClr val="000000"/>
                </a:solidFill>
                <a:latin typeface="宋体"/>
                <a:cs typeface="Times New Roman"/>
              </a:rPr>
              <a:t>.</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C</a:t>
            </a:r>
            <a:r>
              <a:rPr lang="en-US" altLang="zh-CN">
                <a:solidFill>
                  <a:srgbClr val="000000"/>
                </a:solidFill>
                <a:latin typeface="宋体"/>
                <a:cs typeface="Times New Roman"/>
              </a:rPr>
              <a:t>.</a:t>
            </a:r>
            <a:r>
              <a:rPr lang="en-US" altLang="zh-CN">
                <a:solidFill>
                  <a:srgbClr val="000000"/>
                </a:solidFill>
                <a:cs typeface="Times New Roman"/>
              </a:rPr>
              <a:t>They’re cute</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982638" y="908720"/>
            <a:ext cx="423514" cy="523220"/>
          </a:xfrm>
          <a:prstGeom prst="rect">
            <a:avLst/>
          </a:prstGeom>
        </p:spPr>
        <p:txBody>
          <a:bodyPr wrap="none">
            <a:spAutoFit/>
          </a:bodyPr>
          <a:lstStyle/>
          <a:p>
            <a:r>
              <a:rPr lang="en-US" altLang="zh-CN"/>
              <a:t>B</a:t>
            </a:r>
            <a:endParaRPr lang="zh-CN" altLang="en-US"/>
          </a:p>
        </p:txBody>
      </p:sp>
      <p:sp>
        <p:nvSpPr>
          <p:cNvPr id="4" name="矩形 3"/>
          <p:cNvSpPr/>
          <p:nvPr/>
        </p:nvSpPr>
        <p:spPr>
          <a:xfrm>
            <a:off x="910630" y="3429000"/>
            <a:ext cx="444352" cy="523220"/>
          </a:xfrm>
          <a:prstGeom prst="rect">
            <a:avLst/>
          </a:prstGeom>
        </p:spPr>
        <p:txBody>
          <a:bodyPr wrap="none">
            <a:spAutoFit/>
          </a:bodyPr>
          <a:lstStyle/>
          <a:p>
            <a:r>
              <a:rPr lang="en-US" altLang="zh-CN" smtClean="0"/>
              <a:t>C</a:t>
            </a:r>
            <a:endParaRPr lang="zh-CN" altLang="en-US"/>
          </a:p>
        </p:txBody>
      </p:sp>
      <p:sp>
        <p:nvSpPr>
          <p:cNvPr id="5" name="矩形 4"/>
          <p:cNvSpPr/>
          <p:nvPr/>
        </p:nvSpPr>
        <p:spPr>
          <a:xfrm>
            <a:off x="334566" y="2780928"/>
            <a:ext cx="2744662" cy="523220"/>
          </a:xfrm>
          <a:prstGeom prst="rect">
            <a:avLst/>
          </a:prstGeom>
        </p:spPr>
        <p:txBody>
          <a:bodyPr wrap="none">
            <a:spAutoFit/>
          </a:bodyPr>
          <a:lstStyle/>
          <a:p>
            <a:r>
              <a:rPr lang="en-US" altLang="zh-CN">
                <a:solidFill>
                  <a:srgbClr val="ED028C"/>
                </a:solidFill>
              </a:rPr>
              <a:t>Can you jump</a:t>
            </a:r>
            <a:r>
              <a:rPr lang="zh-CN" altLang="zh-CN">
                <a:solidFill>
                  <a:srgbClr val="ED028C"/>
                </a:solidFill>
              </a:rPr>
              <a:t>？</a:t>
            </a:r>
            <a:endParaRPr lang="zh-CN" altLang="en-US">
              <a:solidFill>
                <a:srgbClr val="ED028C"/>
              </a:solidFill>
            </a:endParaRPr>
          </a:p>
        </p:txBody>
      </p:sp>
      <p:sp>
        <p:nvSpPr>
          <p:cNvPr id="6" name="矩形 5"/>
          <p:cNvSpPr/>
          <p:nvPr/>
        </p:nvSpPr>
        <p:spPr>
          <a:xfrm>
            <a:off x="334566" y="5301208"/>
            <a:ext cx="3518912" cy="523220"/>
          </a:xfrm>
          <a:prstGeom prst="rect">
            <a:avLst/>
          </a:prstGeom>
        </p:spPr>
        <p:txBody>
          <a:bodyPr wrap="none">
            <a:spAutoFit/>
          </a:bodyPr>
          <a:lstStyle/>
          <a:p>
            <a:r>
              <a:rPr lang="en-US" altLang="zh-CN">
                <a:solidFill>
                  <a:srgbClr val="ED028C"/>
                </a:solidFill>
              </a:rPr>
              <a:t>Look at these pandas.</a:t>
            </a:r>
            <a:endParaRPr lang="zh-CN" altLang="en-US">
              <a:solidFill>
                <a:srgbClr val="ED028C"/>
              </a:solidFill>
            </a:endParaRPr>
          </a:p>
        </p:txBody>
      </p:sp>
    </p:spTree>
    <p:extLst>
      <p:ext uri="{BB962C8B-B14F-4D97-AF65-F5344CB8AC3E}">
        <p14:creationId xmlns:p14="http://schemas.microsoft.com/office/powerpoint/2010/main" val="2598754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07083"/>
            <a:ext cx="11485848" cy="656846"/>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四</a:t>
            </a:r>
            <a:r>
              <a:rPr lang="zh-CN" altLang="zh-CN">
                <a:solidFill>
                  <a:srgbClr val="000000"/>
                </a:solidFill>
                <a:ea typeface="黑体"/>
                <a:cs typeface="Times New Roman"/>
              </a:rPr>
              <a:t>、听录音</a:t>
            </a:r>
            <a:r>
              <a:rPr lang="zh-CN" altLang="zh-CN">
                <a:solidFill>
                  <a:srgbClr val="000000"/>
                </a:solidFill>
                <a:cs typeface="Times New Roman"/>
              </a:rPr>
              <a:t>，</a:t>
            </a:r>
            <a:r>
              <a:rPr lang="zh-CN" altLang="zh-CN">
                <a:solidFill>
                  <a:srgbClr val="000000"/>
                </a:solidFill>
                <a:ea typeface="黑体"/>
                <a:cs typeface="Times New Roman"/>
              </a:rPr>
              <a:t>根据所听内容</a:t>
            </a:r>
            <a:r>
              <a:rPr lang="zh-CN" altLang="zh-CN">
                <a:solidFill>
                  <a:srgbClr val="000000"/>
                </a:solidFill>
                <a:cs typeface="Times New Roman"/>
              </a:rPr>
              <a:t>，</a:t>
            </a:r>
            <a:r>
              <a:rPr lang="zh-CN" altLang="zh-CN">
                <a:solidFill>
                  <a:srgbClr val="000000"/>
                </a:solidFill>
                <a:ea typeface="黑体"/>
                <a:cs typeface="Times New Roman"/>
              </a:rPr>
              <a:t>选择正确的答案。</a:t>
            </a:r>
            <a:r>
              <a:rPr lang="zh-CN" altLang="zh-CN">
                <a:solidFill>
                  <a:srgbClr val="000000"/>
                </a:solidFill>
                <a:cs typeface="Times New Roman"/>
              </a:rPr>
              <a:t>（</a:t>
            </a:r>
            <a:r>
              <a:rPr lang="en-US" altLang="zh-CN">
                <a:solidFill>
                  <a:srgbClr val="000000"/>
                </a:solidFill>
                <a:cs typeface="Times New Roman"/>
              </a:rPr>
              <a:t>10</a:t>
            </a:r>
            <a:r>
              <a:rPr lang="zh-CN" altLang="zh-CN">
                <a:solidFill>
                  <a:srgbClr val="000000"/>
                </a:solidFill>
                <a:ea typeface="楷体"/>
                <a:cs typeface="Times New Roman"/>
              </a:rPr>
              <a:t>分</a:t>
            </a:r>
            <a:r>
              <a:rPr lang="zh-CN" altLang="zh-CN" smtClean="0">
                <a:solidFill>
                  <a:srgbClr val="000000"/>
                </a:solidFill>
                <a:cs typeface="Times New Roman"/>
              </a:rPr>
              <a:t>）</a:t>
            </a:r>
            <a:endParaRPr lang="zh-CN" altLang="zh-CN" sz="1400">
              <a:solidFill>
                <a:srgbClr val="000000"/>
              </a:solidFill>
              <a:cs typeface="Times New Roman"/>
            </a:endParaRPr>
          </a:p>
        </p:txBody>
      </p:sp>
      <p:sp>
        <p:nvSpPr>
          <p:cNvPr id="5" name="矩形 4"/>
          <p:cNvSpPr/>
          <p:nvPr/>
        </p:nvSpPr>
        <p:spPr>
          <a:xfrm>
            <a:off x="334566" y="1973739"/>
            <a:ext cx="11521280" cy="2031325"/>
          </a:xfrm>
          <a:prstGeom prst="rect">
            <a:avLst/>
          </a:prstGeom>
        </p:spPr>
        <p:txBody>
          <a:bodyPr wrap="square">
            <a:spAutoFit/>
          </a:bodyPr>
          <a:lstStyle/>
          <a:p>
            <a:pPr algn="just">
              <a:lnSpc>
                <a:spcPct val="150000"/>
              </a:lnSpc>
              <a:spcAft>
                <a:spcPts val="0"/>
              </a:spcAft>
            </a:pPr>
            <a:r>
              <a:rPr lang="zh-CN" altLang="zh-CN">
                <a:solidFill>
                  <a:srgbClr val="ED028C"/>
                </a:solidFill>
                <a:latin typeface="Times New Roman"/>
                <a:ea typeface="黑体"/>
                <a:cs typeface="Times New Roman"/>
              </a:rPr>
              <a:t> </a:t>
            </a:r>
            <a:r>
              <a:rPr lang="zh-CN" altLang="zh-CN">
                <a:solidFill>
                  <a:srgbClr val="ED028C"/>
                </a:solidFill>
                <a:latin typeface="Times New Roman"/>
                <a:ea typeface="宋体"/>
                <a:cs typeface="Times New Roman"/>
              </a:rPr>
              <a:t>　　</a:t>
            </a:r>
            <a:r>
              <a:rPr lang="en-US" altLang="zh-CN">
                <a:solidFill>
                  <a:srgbClr val="ED028C"/>
                </a:solidFill>
                <a:latin typeface="Times New Roman"/>
                <a:ea typeface="宋体"/>
                <a:cs typeface="Times New Roman"/>
              </a:rPr>
              <a:t>I have a robot. He’s cool. He is short and fat. His eyes are big and blue. His ears are very big. He has no hair. His nose is small,but his mouth is very big. His shoes are red. I like my robot very much.</a:t>
            </a:r>
            <a:endParaRPr lang="zh-CN" altLang="zh-CN" sz="1050">
              <a:solidFill>
                <a:srgbClr val="ED028C"/>
              </a:solidFill>
              <a:effectLst/>
              <a:latin typeface="Times New Roman"/>
              <a:ea typeface="宋体"/>
              <a:cs typeface="Times New Roman"/>
            </a:endParaRPr>
          </a:p>
        </p:txBody>
      </p:sp>
    </p:spTree>
    <p:extLst>
      <p:ext uri="{BB962C8B-B14F-4D97-AF65-F5344CB8AC3E}">
        <p14:creationId xmlns:p14="http://schemas.microsoft.com/office/powerpoint/2010/main" val="40533821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15440"/>
            <a:ext cx="11485848" cy="2677656"/>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The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is cool</a:t>
            </a:r>
            <a:r>
              <a:rPr lang="en-US" altLang="zh-CN">
                <a:solidFill>
                  <a:srgbClr val="000000"/>
                </a:solidFill>
                <a:latin typeface="宋体"/>
                <a:cs typeface="Times New Roman"/>
              </a:rPr>
              <a:t>.</a:t>
            </a:r>
            <a:endParaRPr lang="zh-CN" altLang="zh-CN" sz="1400">
              <a:solidFill>
                <a:srgbClr val="000000"/>
              </a:solidFill>
              <a:cs typeface="Times New Roman"/>
            </a:endParaRPr>
          </a:p>
          <a:p>
            <a:pPr indent="1710690" hangingPunct="0">
              <a:spcAft>
                <a:spcPts val="0"/>
              </a:spcAft>
              <a:tabLst>
                <a:tab pos="1710690" algn="l"/>
                <a:tab pos="4231005" algn="l"/>
                <a:tab pos="6751320" algn="l"/>
              </a:tabLst>
            </a:pP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toy car	B</a:t>
            </a:r>
            <a:r>
              <a:rPr lang="en-US" altLang="zh-CN">
                <a:solidFill>
                  <a:srgbClr val="000000"/>
                </a:solidFill>
                <a:latin typeface="宋体"/>
                <a:cs typeface="Times New Roman"/>
              </a:rPr>
              <a:t>.</a:t>
            </a:r>
            <a:r>
              <a:rPr lang="en-US" altLang="zh-CN">
                <a:solidFill>
                  <a:srgbClr val="000000"/>
                </a:solidFill>
                <a:cs typeface="Times New Roman"/>
              </a:rPr>
              <a:t>robot	C</a:t>
            </a:r>
            <a:r>
              <a:rPr lang="en-US" altLang="zh-CN">
                <a:solidFill>
                  <a:srgbClr val="000000"/>
                </a:solidFill>
                <a:latin typeface="宋体"/>
                <a:cs typeface="Times New Roman"/>
              </a:rPr>
              <a:t>.</a:t>
            </a:r>
            <a:r>
              <a:rPr lang="en-US" altLang="zh-CN">
                <a:solidFill>
                  <a:srgbClr val="000000"/>
                </a:solidFill>
                <a:cs typeface="Times New Roman"/>
              </a:rPr>
              <a:t>doll</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The robot is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short and </a:t>
            </a:r>
            <a:r>
              <a:rPr lang="en-US" altLang="zh-CN" smtClean="0">
                <a:solidFill>
                  <a:srgbClr val="000000"/>
                </a:solidFill>
                <a:cs typeface="Times New Roman"/>
              </a:rPr>
              <a:t>fat	B</a:t>
            </a:r>
            <a:r>
              <a:rPr lang="en-US" altLang="zh-CN" smtClean="0">
                <a:solidFill>
                  <a:srgbClr val="000000"/>
                </a:solidFill>
                <a:latin typeface="宋体"/>
                <a:cs typeface="Times New Roman"/>
              </a:rPr>
              <a:t>.</a:t>
            </a:r>
            <a:r>
              <a:rPr lang="en-US" altLang="zh-CN" smtClean="0">
                <a:solidFill>
                  <a:srgbClr val="000000"/>
                </a:solidFill>
                <a:cs typeface="Times New Roman"/>
              </a:rPr>
              <a:t>tall </a:t>
            </a:r>
            <a:r>
              <a:rPr lang="en-US" altLang="zh-CN">
                <a:solidFill>
                  <a:srgbClr val="000000"/>
                </a:solidFill>
                <a:cs typeface="Times New Roman"/>
              </a:rPr>
              <a:t>and fat	</a:t>
            </a:r>
            <a:r>
              <a:rPr lang="en-US" altLang="zh-CN" smtClean="0">
                <a:solidFill>
                  <a:srgbClr val="000000"/>
                </a:solidFill>
                <a:cs typeface="Times New Roman"/>
              </a:rPr>
              <a:t>C</a:t>
            </a:r>
            <a:r>
              <a:rPr lang="en-US" altLang="zh-CN" smtClean="0">
                <a:solidFill>
                  <a:srgbClr val="000000"/>
                </a:solidFill>
                <a:latin typeface="宋体"/>
                <a:cs typeface="Times New Roman"/>
              </a:rPr>
              <a:t>.</a:t>
            </a:r>
            <a:r>
              <a:rPr lang="en-US" altLang="zh-CN" smtClean="0">
                <a:solidFill>
                  <a:srgbClr val="000000"/>
                </a:solidFill>
                <a:cs typeface="Times New Roman"/>
              </a:rPr>
              <a:t>short </a:t>
            </a:r>
            <a:r>
              <a:rPr lang="en-US" altLang="zh-CN">
                <a:solidFill>
                  <a:srgbClr val="000000"/>
                </a:solidFill>
                <a:cs typeface="Times New Roman"/>
              </a:rPr>
              <a:t>and </a:t>
            </a:r>
            <a:r>
              <a:rPr lang="en-US" altLang="zh-CN" smtClean="0">
                <a:solidFill>
                  <a:srgbClr val="000000"/>
                </a:solidFill>
                <a:cs typeface="Times New Roman"/>
              </a:rPr>
              <a:t>thin</a:t>
            </a:r>
            <a:endParaRPr lang="zh-CN" altLang="zh-CN" sz="1400">
              <a:solidFill>
                <a:srgbClr val="000000"/>
              </a:solidFill>
              <a:cs typeface="Times New Roman"/>
            </a:endParaRPr>
          </a:p>
        </p:txBody>
      </p:sp>
      <p:sp>
        <p:nvSpPr>
          <p:cNvPr id="3" name="矩形 2"/>
          <p:cNvSpPr/>
          <p:nvPr/>
        </p:nvSpPr>
        <p:spPr>
          <a:xfrm>
            <a:off x="910630" y="1706032"/>
            <a:ext cx="513282" cy="523220"/>
          </a:xfrm>
          <a:prstGeom prst="rect">
            <a:avLst/>
          </a:prstGeom>
        </p:spPr>
        <p:txBody>
          <a:bodyPr wrap="none">
            <a:spAutoFit/>
          </a:bodyPr>
          <a:lstStyle/>
          <a:p>
            <a:r>
              <a:rPr lang="en-US" altLang="zh-CN"/>
              <a:t>B </a:t>
            </a:r>
            <a:endParaRPr lang="zh-CN" altLang="en-US"/>
          </a:p>
        </p:txBody>
      </p:sp>
      <p:sp>
        <p:nvSpPr>
          <p:cNvPr id="4" name="矩形 3"/>
          <p:cNvSpPr/>
          <p:nvPr/>
        </p:nvSpPr>
        <p:spPr>
          <a:xfrm>
            <a:off x="982638" y="3002176"/>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3505731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The robot has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small ears and big eyes	</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B</a:t>
            </a:r>
            <a:r>
              <a:rPr lang="en-US" altLang="zh-CN">
                <a:solidFill>
                  <a:srgbClr val="000000"/>
                </a:solidFill>
                <a:latin typeface="宋体"/>
                <a:cs typeface="Times New Roman"/>
              </a:rPr>
              <a:t>.</a:t>
            </a:r>
            <a:r>
              <a:rPr lang="en-US" altLang="zh-CN">
                <a:solidFill>
                  <a:srgbClr val="000000"/>
                </a:solidFill>
                <a:cs typeface="Times New Roman"/>
              </a:rPr>
              <a:t>small eyes and big ears</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C</a:t>
            </a:r>
            <a:r>
              <a:rPr lang="en-US" altLang="zh-CN">
                <a:solidFill>
                  <a:srgbClr val="000000"/>
                </a:solidFill>
                <a:latin typeface="宋体"/>
                <a:cs typeface="Times New Roman"/>
              </a:rPr>
              <a:t>.</a:t>
            </a:r>
            <a:r>
              <a:rPr lang="en-US" altLang="zh-CN">
                <a:solidFill>
                  <a:srgbClr val="000000"/>
                </a:solidFill>
                <a:cs typeface="Times New Roman"/>
              </a:rPr>
              <a:t>big eyes and ears</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The robot’s mouth is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endParaRPr lang="zh-CN" altLang="zh-CN" sz="1400">
              <a:solidFill>
                <a:srgbClr val="000000"/>
              </a:solidFill>
              <a:cs typeface="Times New Roman"/>
            </a:endParaRPr>
          </a:p>
          <a:p>
            <a:pPr indent="1710690" hangingPunct="0">
              <a:spcAft>
                <a:spcPts val="0"/>
              </a:spcAft>
              <a:tabLst>
                <a:tab pos="1710690" algn="l"/>
                <a:tab pos="4231005" algn="l"/>
                <a:tab pos="6751320" algn="l"/>
              </a:tabLst>
            </a:pP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blue	B</a:t>
            </a:r>
            <a:r>
              <a:rPr lang="en-US" altLang="zh-CN">
                <a:solidFill>
                  <a:srgbClr val="000000"/>
                </a:solidFill>
                <a:latin typeface="宋体"/>
                <a:cs typeface="Times New Roman"/>
              </a:rPr>
              <a:t>.</a:t>
            </a:r>
            <a:r>
              <a:rPr lang="en-US" altLang="zh-CN">
                <a:solidFill>
                  <a:srgbClr val="000000"/>
                </a:solidFill>
                <a:cs typeface="Times New Roman"/>
              </a:rPr>
              <a:t>big	</a:t>
            </a:r>
            <a:r>
              <a:rPr lang="en-US" altLang="zh-CN" smtClean="0">
                <a:solidFill>
                  <a:srgbClr val="000000"/>
                </a:solidFill>
                <a:cs typeface="Times New Roman"/>
              </a:rPr>
              <a:t>C</a:t>
            </a:r>
            <a:r>
              <a:rPr lang="en-US" altLang="zh-CN" smtClean="0">
                <a:solidFill>
                  <a:srgbClr val="000000"/>
                </a:solidFill>
                <a:latin typeface="宋体"/>
                <a:cs typeface="Times New Roman"/>
              </a:rPr>
              <a:t>.</a:t>
            </a:r>
            <a:r>
              <a:rPr lang="en-US" altLang="zh-CN" smtClean="0">
                <a:solidFill>
                  <a:srgbClr val="000000"/>
                </a:solidFill>
                <a:cs typeface="Times New Roman"/>
              </a:rPr>
              <a:t>small</a:t>
            </a:r>
            <a:endParaRPr lang="zh-CN" altLang="zh-CN" sz="1400">
              <a:solidFill>
                <a:srgbClr val="000000"/>
              </a:solidFill>
              <a:cs typeface="Times New Roman"/>
            </a:endParaRPr>
          </a:p>
        </p:txBody>
      </p:sp>
      <p:sp>
        <p:nvSpPr>
          <p:cNvPr id="3" name="矩形 2"/>
          <p:cNvSpPr/>
          <p:nvPr/>
        </p:nvSpPr>
        <p:spPr>
          <a:xfrm>
            <a:off x="910630" y="908720"/>
            <a:ext cx="444352" cy="523220"/>
          </a:xfrm>
          <a:prstGeom prst="rect">
            <a:avLst/>
          </a:prstGeom>
        </p:spPr>
        <p:txBody>
          <a:bodyPr wrap="none">
            <a:spAutoFit/>
          </a:bodyPr>
          <a:lstStyle/>
          <a:p>
            <a:r>
              <a:rPr lang="en-US" altLang="zh-CN"/>
              <a:t>C</a:t>
            </a:r>
            <a:endParaRPr lang="zh-CN" altLang="en-US"/>
          </a:p>
        </p:txBody>
      </p:sp>
      <p:sp>
        <p:nvSpPr>
          <p:cNvPr id="4" name="矩形 3"/>
          <p:cNvSpPr/>
          <p:nvPr/>
        </p:nvSpPr>
        <p:spPr>
          <a:xfrm>
            <a:off x="910630" y="3429000"/>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181050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606</TotalTime>
  <Words>781</Words>
  <Application>Microsoft Office PowerPoint</Application>
  <PresentationFormat>自定义</PresentationFormat>
  <Paragraphs>215</Paragraphs>
  <Slides>27</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27</vt:i4>
      </vt:variant>
    </vt:vector>
  </HeadingPairs>
  <TitlesOfParts>
    <vt:vector size="34"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365</cp:revision>
  <dcterms:created xsi:type="dcterms:W3CDTF">2020-11-06T05:24:00Z</dcterms:created>
  <dcterms:modified xsi:type="dcterms:W3CDTF">2025-06-24T09:11:40Z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